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36"/>
  </p:notesMasterIdLst>
  <p:sldIdLst>
    <p:sldId id="260" r:id="rId3"/>
    <p:sldId id="261" r:id="rId4"/>
    <p:sldId id="265" r:id="rId5"/>
    <p:sldId id="266" r:id="rId6"/>
    <p:sldId id="358" r:id="rId7"/>
    <p:sldId id="279" r:id="rId8"/>
    <p:sldId id="280" r:id="rId9"/>
    <p:sldId id="345" r:id="rId10"/>
    <p:sldId id="281" r:id="rId11"/>
    <p:sldId id="344" r:id="rId12"/>
    <p:sldId id="284" r:id="rId13"/>
    <p:sldId id="339" r:id="rId14"/>
    <p:sldId id="346" r:id="rId15"/>
    <p:sldId id="348" r:id="rId16"/>
    <p:sldId id="347" r:id="rId17"/>
    <p:sldId id="360" r:id="rId18"/>
    <p:sldId id="349" r:id="rId19"/>
    <p:sldId id="350" r:id="rId20"/>
    <p:sldId id="351" r:id="rId21"/>
    <p:sldId id="361" r:id="rId22"/>
    <p:sldId id="352" r:id="rId23"/>
    <p:sldId id="355" r:id="rId24"/>
    <p:sldId id="353" r:id="rId25"/>
    <p:sldId id="357" r:id="rId26"/>
    <p:sldId id="356" r:id="rId27"/>
    <p:sldId id="354" r:id="rId28"/>
    <p:sldId id="327" r:id="rId29"/>
    <p:sldId id="336" r:id="rId30"/>
    <p:sldId id="274" r:id="rId31"/>
    <p:sldId id="319" r:id="rId32"/>
    <p:sldId id="341" r:id="rId33"/>
    <p:sldId id="324" r:id="rId34"/>
    <p:sldId id="325" r:id="rId3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1554" y="84"/>
      </p:cViewPr>
      <p:guideLst/>
    </p:cSldViewPr>
  </p:slideViewPr>
  <p:notesTextViewPr>
    <p:cViewPr>
      <p:scale>
        <a:sx n="1" d="1"/>
        <a:sy n="1" d="1"/>
      </p:scale>
      <p:origin x="0" y="0"/>
    </p:cViewPr>
  </p:notesTextViewPr>
  <p:sorterViewPr>
    <p:cViewPr>
      <p:scale>
        <a:sx n="100" d="100"/>
        <a:sy n="100" d="100"/>
      </p:scale>
      <p:origin x="0" y="-47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BBA86-45E7-4441-94E6-973C791AE72A}" type="doc">
      <dgm:prSet loTypeId="urn:microsoft.com/office/officeart/2005/8/layout/cycle1" loCatId="cycle" qsTypeId="urn:microsoft.com/office/officeart/2005/8/quickstyle/simple1" qsCatId="simple" csTypeId="urn:microsoft.com/office/officeart/2005/8/colors/accent2_2" csCatId="accent2" phldr="1"/>
      <dgm:spPr/>
      <dgm:t>
        <a:bodyPr/>
        <a:lstStyle/>
        <a:p>
          <a:endParaRPr lang="en-US"/>
        </a:p>
      </dgm:t>
    </dgm:pt>
    <dgm:pt modelId="{589B545E-2F5E-4361-90B2-EB5620160B02}">
      <dgm:prSet/>
      <dgm:spPr/>
      <dgm:t>
        <a:bodyPr/>
        <a:lstStyle/>
        <a:p>
          <a:r>
            <a:rPr lang="en-US" dirty="0"/>
            <a:t>Increase fire frequency and severity</a:t>
          </a:r>
        </a:p>
      </dgm:t>
    </dgm:pt>
    <dgm:pt modelId="{E00D397A-26EC-4B30-930F-5D38D5F3C3D5}" type="parTrans" cxnId="{8A0A713F-8D2F-46CA-9AFF-FC681427EC27}">
      <dgm:prSet/>
      <dgm:spPr/>
      <dgm:t>
        <a:bodyPr/>
        <a:lstStyle/>
        <a:p>
          <a:endParaRPr lang="en-US"/>
        </a:p>
      </dgm:t>
    </dgm:pt>
    <dgm:pt modelId="{37E49010-F82C-4EA8-80F5-34A110787C19}" type="sibTrans" cxnId="{8A0A713F-8D2F-46CA-9AFF-FC681427EC27}">
      <dgm:prSet/>
      <dgm:spPr/>
      <dgm:t>
        <a:bodyPr/>
        <a:lstStyle/>
        <a:p>
          <a:endParaRPr lang="en-US"/>
        </a:p>
      </dgm:t>
    </dgm:pt>
    <dgm:pt modelId="{C7A42473-FD35-41F3-860C-728FB24C88BB}">
      <dgm:prSet/>
      <dgm:spPr/>
      <dgm:t>
        <a:bodyPr/>
        <a:lstStyle/>
        <a:p>
          <a:r>
            <a:rPr lang="en-US" dirty="0"/>
            <a:t>Reduce native seed banks and re-</a:t>
          </a:r>
          <a:r>
            <a:rPr lang="en-US" dirty="0" err="1"/>
            <a:t>sprouters</a:t>
          </a:r>
          <a:endParaRPr lang="en-US" dirty="0"/>
        </a:p>
      </dgm:t>
    </dgm:pt>
    <dgm:pt modelId="{2F866275-52B8-4150-82DC-CA69ABC84F89}" type="parTrans" cxnId="{F313F64F-6E92-490A-8E32-4FA5E2E785BD}">
      <dgm:prSet/>
      <dgm:spPr/>
      <dgm:t>
        <a:bodyPr/>
        <a:lstStyle/>
        <a:p>
          <a:endParaRPr lang="en-US"/>
        </a:p>
      </dgm:t>
    </dgm:pt>
    <dgm:pt modelId="{91861CCC-24BD-4BAE-9248-B4FFCBA7C010}" type="sibTrans" cxnId="{F313F64F-6E92-490A-8E32-4FA5E2E785BD}">
      <dgm:prSet/>
      <dgm:spPr/>
      <dgm:t>
        <a:bodyPr/>
        <a:lstStyle/>
        <a:p>
          <a:endParaRPr lang="en-US"/>
        </a:p>
      </dgm:t>
    </dgm:pt>
    <dgm:pt modelId="{8248EDB4-9E39-4C98-A115-08D5172919E0}">
      <dgm:prSet/>
      <dgm:spPr/>
      <dgm:t>
        <a:bodyPr/>
        <a:lstStyle/>
        <a:p>
          <a:r>
            <a:rPr lang="en-US" dirty="0"/>
            <a:t>High fuel beds</a:t>
          </a:r>
        </a:p>
      </dgm:t>
    </dgm:pt>
    <dgm:pt modelId="{223F4438-38C9-41A0-87F2-12394D2D21E2}" type="parTrans" cxnId="{6B36A749-D45A-4DD3-B29C-6A3528BACD18}">
      <dgm:prSet/>
      <dgm:spPr/>
      <dgm:t>
        <a:bodyPr/>
        <a:lstStyle/>
        <a:p>
          <a:endParaRPr lang="en-US"/>
        </a:p>
      </dgm:t>
    </dgm:pt>
    <dgm:pt modelId="{4839874E-820B-405E-A1B1-421D664901CF}" type="sibTrans" cxnId="{6B36A749-D45A-4DD3-B29C-6A3528BACD18}">
      <dgm:prSet/>
      <dgm:spPr/>
      <dgm:t>
        <a:bodyPr/>
        <a:lstStyle/>
        <a:p>
          <a:endParaRPr lang="en-US"/>
        </a:p>
      </dgm:t>
    </dgm:pt>
    <dgm:pt modelId="{9DB936E6-AE67-4479-A267-DBB8BE273558}">
      <dgm:prSet/>
      <dgm:spPr/>
      <dgm:t>
        <a:bodyPr/>
        <a:lstStyle/>
        <a:p>
          <a:r>
            <a:rPr lang="en-US" dirty="0"/>
            <a:t>Invasive plants</a:t>
          </a:r>
        </a:p>
      </dgm:t>
    </dgm:pt>
    <dgm:pt modelId="{B8A735A5-3DE8-445C-AA54-6DE53766C522}" type="parTrans" cxnId="{FC9261F5-1D7E-4605-AA3C-DFD66E649F7E}">
      <dgm:prSet/>
      <dgm:spPr/>
      <dgm:t>
        <a:bodyPr/>
        <a:lstStyle/>
        <a:p>
          <a:endParaRPr lang="en-US"/>
        </a:p>
      </dgm:t>
    </dgm:pt>
    <dgm:pt modelId="{C56A38F2-8738-4BDF-B7B1-28305C7B03A4}" type="sibTrans" cxnId="{FC9261F5-1D7E-4605-AA3C-DFD66E649F7E}">
      <dgm:prSet/>
      <dgm:spPr/>
      <dgm:t>
        <a:bodyPr/>
        <a:lstStyle/>
        <a:p>
          <a:endParaRPr lang="en-US"/>
        </a:p>
      </dgm:t>
    </dgm:pt>
    <dgm:pt modelId="{978E4FB0-8EEB-4EB1-B2B3-B019D45E7B02}" type="pres">
      <dgm:prSet presAssocID="{6ACBBA86-45E7-4441-94E6-973C791AE72A}" presName="cycle" presStyleCnt="0">
        <dgm:presLayoutVars>
          <dgm:dir/>
          <dgm:resizeHandles val="exact"/>
        </dgm:presLayoutVars>
      </dgm:prSet>
      <dgm:spPr/>
    </dgm:pt>
    <dgm:pt modelId="{02E3D2A4-1B56-4C74-8272-2877AEE57461}" type="pres">
      <dgm:prSet presAssocID="{8248EDB4-9E39-4C98-A115-08D5172919E0}" presName="dummy" presStyleCnt="0"/>
      <dgm:spPr/>
    </dgm:pt>
    <dgm:pt modelId="{4CD482EC-B064-4F21-829A-45960ED3AB97}" type="pres">
      <dgm:prSet presAssocID="{8248EDB4-9E39-4C98-A115-08D5172919E0}" presName="node" presStyleLbl="revTx" presStyleIdx="0" presStyleCnt="4">
        <dgm:presLayoutVars>
          <dgm:bulletEnabled val="1"/>
        </dgm:presLayoutVars>
      </dgm:prSet>
      <dgm:spPr/>
    </dgm:pt>
    <dgm:pt modelId="{1131B44B-209C-477A-A743-F42EA6C293E3}" type="pres">
      <dgm:prSet presAssocID="{4839874E-820B-405E-A1B1-421D664901CF}" presName="sibTrans" presStyleLbl="node1" presStyleIdx="0" presStyleCnt="4"/>
      <dgm:spPr/>
    </dgm:pt>
    <dgm:pt modelId="{C72CB27B-BB43-4794-8AE0-21E05BADDE1B}" type="pres">
      <dgm:prSet presAssocID="{589B545E-2F5E-4361-90B2-EB5620160B02}" presName="dummy" presStyleCnt="0"/>
      <dgm:spPr/>
    </dgm:pt>
    <dgm:pt modelId="{8F463052-2470-4F51-8E7A-C6FEA940E51B}" type="pres">
      <dgm:prSet presAssocID="{589B545E-2F5E-4361-90B2-EB5620160B02}" presName="node" presStyleLbl="revTx" presStyleIdx="1" presStyleCnt="4">
        <dgm:presLayoutVars>
          <dgm:bulletEnabled val="1"/>
        </dgm:presLayoutVars>
      </dgm:prSet>
      <dgm:spPr/>
    </dgm:pt>
    <dgm:pt modelId="{1A387B88-2367-4199-A982-2D9AC356FBE5}" type="pres">
      <dgm:prSet presAssocID="{37E49010-F82C-4EA8-80F5-34A110787C19}" presName="sibTrans" presStyleLbl="node1" presStyleIdx="1" presStyleCnt="4"/>
      <dgm:spPr/>
    </dgm:pt>
    <dgm:pt modelId="{209D20C4-1726-4677-A0ED-85B2E5254C9D}" type="pres">
      <dgm:prSet presAssocID="{C7A42473-FD35-41F3-860C-728FB24C88BB}" presName="dummy" presStyleCnt="0"/>
      <dgm:spPr/>
    </dgm:pt>
    <dgm:pt modelId="{A4856B33-3139-4AE3-89C2-FE12BE344A22}" type="pres">
      <dgm:prSet presAssocID="{C7A42473-FD35-41F3-860C-728FB24C88BB}" presName="node" presStyleLbl="revTx" presStyleIdx="2" presStyleCnt="4">
        <dgm:presLayoutVars>
          <dgm:bulletEnabled val="1"/>
        </dgm:presLayoutVars>
      </dgm:prSet>
      <dgm:spPr/>
    </dgm:pt>
    <dgm:pt modelId="{23EAA8C9-1CE9-4CF9-8DE8-0000DCF96ADA}" type="pres">
      <dgm:prSet presAssocID="{91861CCC-24BD-4BAE-9248-B4FFCBA7C010}" presName="sibTrans" presStyleLbl="node1" presStyleIdx="2" presStyleCnt="4"/>
      <dgm:spPr/>
    </dgm:pt>
    <dgm:pt modelId="{28C079E8-F6CD-4FA8-B37A-3A9776E42C2F}" type="pres">
      <dgm:prSet presAssocID="{9DB936E6-AE67-4479-A267-DBB8BE273558}" presName="dummy" presStyleCnt="0"/>
      <dgm:spPr/>
    </dgm:pt>
    <dgm:pt modelId="{588A5FC8-51C5-4FF5-9D8B-634E5556EC33}" type="pres">
      <dgm:prSet presAssocID="{9DB936E6-AE67-4479-A267-DBB8BE273558}" presName="node" presStyleLbl="revTx" presStyleIdx="3" presStyleCnt="4">
        <dgm:presLayoutVars>
          <dgm:bulletEnabled val="1"/>
        </dgm:presLayoutVars>
      </dgm:prSet>
      <dgm:spPr/>
    </dgm:pt>
    <dgm:pt modelId="{C5FF769C-F754-43EB-AC2F-D37A85E0C6DE}" type="pres">
      <dgm:prSet presAssocID="{C56A38F2-8738-4BDF-B7B1-28305C7B03A4}" presName="sibTrans" presStyleLbl="node1" presStyleIdx="3" presStyleCnt="4" custLinFactNeighborY="-5852"/>
      <dgm:spPr/>
    </dgm:pt>
  </dgm:ptLst>
  <dgm:cxnLst>
    <dgm:cxn modelId="{1D24620D-C4F7-4F12-9B9F-EA2506482E22}" type="presOf" srcId="{4839874E-820B-405E-A1B1-421D664901CF}" destId="{1131B44B-209C-477A-A743-F42EA6C293E3}" srcOrd="0" destOrd="0" presId="urn:microsoft.com/office/officeart/2005/8/layout/cycle1"/>
    <dgm:cxn modelId="{61E9332A-7FA6-4ACF-9AEC-24A42E8112AF}" type="presOf" srcId="{37E49010-F82C-4EA8-80F5-34A110787C19}" destId="{1A387B88-2367-4199-A982-2D9AC356FBE5}" srcOrd="0" destOrd="0" presId="urn:microsoft.com/office/officeart/2005/8/layout/cycle1"/>
    <dgm:cxn modelId="{B770C62A-C4A9-44F7-A9FE-AB6125F97F0A}" type="presOf" srcId="{8248EDB4-9E39-4C98-A115-08D5172919E0}" destId="{4CD482EC-B064-4F21-829A-45960ED3AB97}" srcOrd="0" destOrd="0" presId="urn:microsoft.com/office/officeart/2005/8/layout/cycle1"/>
    <dgm:cxn modelId="{F7E72F2F-EE4D-4693-B01B-CCC60E5FD53C}" type="presOf" srcId="{91861CCC-24BD-4BAE-9248-B4FFCBA7C010}" destId="{23EAA8C9-1CE9-4CF9-8DE8-0000DCF96ADA}" srcOrd="0" destOrd="0" presId="urn:microsoft.com/office/officeart/2005/8/layout/cycle1"/>
    <dgm:cxn modelId="{D439443A-E1A3-4BA9-B90A-3C49A1600FBC}" type="presOf" srcId="{589B545E-2F5E-4361-90B2-EB5620160B02}" destId="{8F463052-2470-4F51-8E7A-C6FEA940E51B}" srcOrd="0" destOrd="0" presId="urn:microsoft.com/office/officeart/2005/8/layout/cycle1"/>
    <dgm:cxn modelId="{8A0A713F-8D2F-46CA-9AFF-FC681427EC27}" srcId="{6ACBBA86-45E7-4441-94E6-973C791AE72A}" destId="{589B545E-2F5E-4361-90B2-EB5620160B02}" srcOrd="1" destOrd="0" parTransId="{E00D397A-26EC-4B30-930F-5D38D5F3C3D5}" sibTransId="{37E49010-F82C-4EA8-80F5-34A110787C19}"/>
    <dgm:cxn modelId="{6B36A749-D45A-4DD3-B29C-6A3528BACD18}" srcId="{6ACBBA86-45E7-4441-94E6-973C791AE72A}" destId="{8248EDB4-9E39-4C98-A115-08D5172919E0}" srcOrd="0" destOrd="0" parTransId="{223F4438-38C9-41A0-87F2-12394D2D21E2}" sibTransId="{4839874E-820B-405E-A1B1-421D664901CF}"/>
    <dgm:cxn modelId="{F313F64F-6E92-490A-8E32-4FA5E2E785BD}" srcId="{6ACBBA86-45E7-4441-94E6-973C791AE72A}" destId="{C7A42473-FD35-41F3-860C-728FB24C88BB}" srcOrd="2" destOrd="0" parTransId="{2F866275-52B8-4150-82DC-CA69ABC84F89}" sibTransId="{91861CCC-24BD-4BAE-9248-B4FFCBA7C010}"/>
    <dgm:cxn modelId="{689C737A-6CD0-454C-97EF-310F56BB1D79}" type="presOf" srcId="{9DB936E6-AE67-4479-A267-DBB8BE273558}" destId="{588A5FC8-51C5-4FF5-9D8B-634E5556EC33}" srcOrd="0" destOrd="0" presId="urn:microsoft.com/office/officeart/2005/8/layout/cycle1"/>
    <dgm:cxn modelId="{EF0628DD-E7E0-465A-B3CE-27975F33219A}" type="presOf" srcId="{C56A38F2-8738-4BDF-B7B1-28305C7B03A4}" destId="{C5FF769C-F754-43EB-AC2F-D37A85E0C6DE}" srcOrd="0" destOrd="0" presId="urn:microsoft.com/office/officeart/2005/8/layout/cycle1"/>
    <dgm:cxn modelId="{DCBA9AF4-824D-4919-AE82-197D2940FADC}" type="presOf" srcId="{C7A42473-FD35-41F3-860C-728FB24C88BB}" destId="{A4856B33-3139-4AE3-89C2-FE12BE344A22}" srcOrd="0" destOrd="0" presId="urn:microsoft.com/office/officeart/2005/8/layout/cycle1"/>
    <dgm:cxn modelId="{FC9261F5-1D7E-4605-AA3C-DFD66E649F7E}" srcId="{6ACBBA86-45E7-4441-94E6-973C791AE72A}" destId="{9DB936E6-AE67-4479-A267-DBB8BE273558}" srcOrd="3" destOrd="0" parTransId="{B8A735A5-3DE8-445C-AA54-6DE53766C522}" sibTransId="{C56A38F2-8738-4BDF-B7B1-28305C7B03A4}"/>
    <dgm:cxn modelId="{8343E7F5-81C9-45AF-9BB8-B8307CE1B01C}" type="presOf" srcId="{6ACBBA86-45E7-4441-94E6-973C791AE72A}" destId="{978E4FB0-8EEB-4EB1-B2B3-B019D45E7B02}" srcOrd="0" destOrd="0" presId="urn:microsoft.com/office/officeart/2005/8/layout/cycle1"/>
    <dgm:cxn modelId="{49611009-1BAC-4E0A-889D-0C0C807B29C4}" type="presParOf" srcId="{978E4FB0-8EEB-4EB1-B2B3-B019D45E7B02}" destId="{02E3D2A4-1B56-4C74-8272-2877AEE57461}" srcOrd="0" destOrd="0" presId="urn:microsoft.com/office/officeart/2005/8/layout/cycle1"/>
    <dgm:cxn modelId="{CB2E2DF3-9F79-47EE-8BF9-325E14648E43}" type="presParOf" srcId="{978E4FB0-8EEB-4EB1-B2B3-B019D45E7B02}" destId="{4CD482EC-B064-4F21-829A-45960ED3AB97}" srcOrd="1" destOrd="0" presId="urn:microsoft.com/office/officeart/2005/8/layout/cycle1"/>
    <dgm:cxn modelId="{43756CFD-D360-40E6-852F-2F321EA68CB1}" type="presParOf" srcId="{978E4FB0-8EEB-4EB1-B2B3-B019D45E7B02}" destId="{1131B44B-209C-477A-A743-F42EA6C293E3}" srcOrd="2" destOrd="0" presId="urn:microsoft.com/office/officeart/2005/8/layout/cycle1"/>
    <dgm:cxn modelId="{63DA2E75-4F35-4B57-BA5E-23E5F35B8E8F}" type="presParOf" srcId="{978E4FB0-8EEB-4EB1-B2B3-B019D45E7B02}" destId="{C72CB27B-BB43-4794-8AE0-21E05BADDE1B}" srcOrd="3" destOrd="0" presId="urn:microsoft.com/office/officeart/2005/8/layout/cycle1"/>
    <dgm:cxn modelId="{B721C878-3134-4101-8286-23969CBB1345}" type="presParOf" srcId="{978E4FB0-8EEB-4EB1-B2B3-B019D45E7B02}" destId="{8F463052-2470-4F51-8E7A-C6FEA940E51B}" srcOrd="4" destOrd="0" presId="urn:microsoft.com/office/officeart/2005/8/layout/cycle1"/>
    <dgm:cxn modelId="{9FDC769C-13F4-461D-BCD0-5AB7F1EC8F11}" type="presParOf" srcId="{978E4FB0-8EEB-4EB1-B2B3-B019D45E7B02}" destId="{1A387B88-2367-4199-A982-2D9AC356FBE5}" srcOrd="5" destOrd="0" presId="urn:microsoft.com/office/officeart/2005/8/layout/cycle1"/>
    <dgm:cxn modelId="{8D590FF8-3345-4653-AEFE-DBFCA18896EE}" type="presParOf" srcId="{978E4FB0-8EEB-4EB1-B2B3-B019D45E7B02}" destId="{209D20C4-1726-4677-A0ED-85B2E5254C9D}" srcOrd="6" destOrd="0" presId="urn:microsoft.com/office/officeart/2005/8/layout/cycle1"/>
    <dgm:cxn modelId="{FBA61096-111C-45AC-9991-85FC3CC06498}" type="presParOf" srcId="{978E4FB0-8EEB-4EB1-B2B3-B019D45E7B02}" destId="{A4856B33-3139-4AE3-89C2-FE12BE344A22}" srcOrd="7" destOrd="0" presId="urn:microsoft.com/office/officeart/2005/8/layout/cycle1"/>
    <dgm:cxn modelId="{D94F74D5-F52A-47E2-A525-62C3E753088B}" type="presParOf" srcId="{978E4FB0-8EEB-4EB1-B2B3-B019D45E7B02}" destId="{23EAA8C9-1CE9-4CF9-8DE8-0000DCF96ADA}" srcOrd="8" destOrd="0" presId="urn:microsoft.com/office/officeart/2005/8/layout/cycle1"/>
    <dgm:cxn modelId="{C8106151-EEBA-4329-80B4-1EF05FA4F012}" type="presParOf" srcId="{978E4FB0-8EEB-4EB1-B2B3-B019D45E7B02}" destId="{28C079E8-F6CD-4FA8-B37A-3A9776E42C2F}" srcOrd="9" destOrd="0" presId="urn:microsoft.com/office/officeart/2005/8/layout/cycle1"/>
    <dgm:cxn modelId="{91B8F33A-E5ED-4EA2-AB31-913B7217E5B5}" type="presParOf" srcId="{978E4FB0-8EEB-4EB1-B2B3-B019D45E7B02}" destId="{588A5FC8-51C5-4FF5-9D8B-634E5556EC33}" srcOrd="10" destOrd="0" presId="urn:microsoft.com/office/officeart/2005/8/layout/cycle1"/>
    <dgm:cxn modelId="{91F44C68-E457-423D-9959-CD6166DD0412}" type="presParOf" srcId="{978E4FB0-8EEB-4EB1-B2B3-B019D45E7B02}" destId="{C5FF769C-F754-43EB-AC2F-D37A85E0C6DE}"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482EC-B064-4F21-829A-45960ED3AB97}">
      <dsp:nvSpPr>
        <dsp:cNvPr id="0" name=""/>
        <dsp:cNvSpPr/>
      </dsp:nvSpPr>
      <dsp:spPr>
        <a:xfrm>
          <a:off x="3125418" y="83068"/>
          <a:ext cx="1309449" cy="130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High fuel beds</a:t>
          </a:r>
        </a:p>
      </dsp:txBody>
      <dsp:txXfrm>
        <a:off x="3125418" y="83068"/>
        <a:ext cx="1309449" cy="1309449"/>
      </dsp:txXfrm>
    </dsp:sp>
    <dsp:sp modelId="{1131B44B-209C-477A-A743-F42EA6C293E3}">
      <dsp:nvSpPr>
        <dsp:cNvPr id="0" name=""/>
        <dsp:cNvSpPr/>
      </dsp:nvSpPr>
      <dsp:spPr>
        <a:xfrm>
          <a:off x="819563" y="677"/>
          <a:ext cx="3697695" cy="3697695"/>
        </a:xfrm>
        <a:prstGeom prst="circularArrow">
          <a:avLst>
            <a:gd name="adj1" fmla="val 6905"/>
            <a:gd name="adj2" fmla="val 465622"/>
            <a:gd name="adj3" fmla="val 548281"/>
            <a:gd name="adj4" fmla="val 20586097"/>
            <a:gd name="adj5" fmla="val 805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63052-2470-4F51-8E7A-C6FEA940E51B}">
      <dsp:nvSpPr>
        <dsp:cNvPr id="0" name=""/>
        <dsp:cNvSpPr/>
      </dsp:nvSpPr>
      <dsp:spPr>
        <a:xfrm>
          <a:off x="3125418" y="2306532"/>
          <a:ext cx="1309449" cy="130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Increase fire frequency and severity</a:t>
          </a:r>
        </a:p>
      </dsp:txBody>
      <dsp:txXfrm>
        <a:off x="3125418" y="2306532"/>
        <a:ext cx="1309449" cy="1309449"/>
      </dsp:txXfrm>
    </dsp:sp>
    <dsp:sp modelId="{1A387B88-2367-4199-A982-2D9AC356FBE5}">
      <dsp:nvSpPr>
        <dsp:cNvPr id="0" name=""/>
        <dsp:cNvSpPr/>
      </dsp:nvSpPr>
      <dsp:spPr>
        <a:xfrm>
          <a:off x="819563" y="677"/>
          <a:ext cx="3697695" cy="3697695"/>
        </a:xfrm>
        <a:prstGeom prst="circularArrow">
          <a:avLst>
            <a:gd name="adj1" fmla="val 6905"/>
            <a:gd name="adj2" fmla="val 465622"/>
            <a:gd name="adj3" fmla="val 5948281"/>
            <a:gd name="adj4" fmla="val 4386097"/>
            <a:gd name="adj5" fmla="val 805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56B33-3139-4AE3-89C2-FE12BE344A22}">
      <dsp:nvSpPr>
        <dsp:cNvPr id="0" name=""/>
        <dsp:cNvSpPr/>
      </dsp:nvSpPr>
      <dsp:spPr>
        <a:xfrm>
          <a:off x="901954" y="2306532"/>
          <a:ext cx="1309449" cy="130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Reduce native seed banks and re-</a:t>
          </a:r>
          <a:r>
            <a:rPr lang="en-US" sz="1900" kern="1200" dirty="0" err="1"/>
            <a:t>sprouters</a:t>
          </a:r>
          <a:endParaRPr lang="en-US" sz="1900" kern="1200" dirty="0"/>
        </a:p>
      </dsp:txBody>
      <dsp:txXfrm>
        <a:off x="901954" y="2306532"/>
        <a:ext cx="1309449" cy="1309449"/>
      </dsp:txXfrm>
    </dsp:sp>
    <dsp:sp modelId="{23EAA8C9-1CE9-4CF9-8DE8-0000DCF96ADA}">
      <dsp:nvSpPr>
        <dsp:cNvPr id="0" name=""/>
        <dsp:cNvSpPr/>
      </dsp:nvSpPr>
      <dsp:spPr>
        <a:xfrm>
          <a:off x="819563" y="677"/>
          <a:ext cx="3697695" cy="3697695"/>
        </a:xfrm>
        <a:prstGeom prst="circularArrow">
          <a:avLst>
            <a:gd name="adj1" fmla="val 6905"/>
            <a:gd name="adj2" fmla="val 465622"/>
            <a:gd name="adj3" fmla="val 11348281"/>
            <a:gd name="adj4" fmla="val 9786097"/>
            <a:gd name="adj5" fmla="val 805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A5FC8-51C5-4FF5-9D8B-634E5556EC33}">
      <dsp:nvSpPr>
        <dsp:cNvPr id="0" name=""/>
        <dsp:cNvSpPr/>
      </dsp:nvSpPr>
      <dsp:spPr>
        <a:xfrm>
          <a:off x="901954" y="83068"/>
          <a:ext cx="1309449" cy="1309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Invasive plants</a:t>
          </a:r>
        </a:p>
      </dsp:txBody>
      <dsp:txXfrm>
        <a:off x="901954" y="83068"/>
        <a:ext cx="1309449" cy="1309449"/>
      </dsp:txXfrm>
    </dsp:sp>
    <dsp:sp modelId="{C5FF769C-F754-43EB-AC2F-D37A85E0C6DE}">
      <dsp:nvSpPr>
        <dsp:cNvPr id="0" name=""/>
        <dsp:cNvSpPr/>
      </dsp:nvSpPr>
      <dsp:spPr>
        <a:xfrm>
          <a:off x="819563" y="-215711"/>
          <a:ext cx="3697695" cy="3697695"/>
        </a:xfrm>
        <a:prstGeom prst="circularArrow">
          <a:avLst>
            <a:gd name="adj1" fmla="val 6905"/>
            <a:gd name="adj2" fmla="val 465622"/>
            <a:gd name="adj3" fmla="val 16748281"/>
            <a:gd name="adj4" fmla="val 15186097"/>
            <a:gd name="adj5" fmla="val 805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2BC39-0543-43B1-B1F1-5BA60DBF05E0}" type="datetimeFigureOut">
              <a:rPr lang="en-US" smtClean="0"/>
              <a:t>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D3688-C59F-4AAB-9315-9D16DCBAE231}" type="slidenum">
              <a:rPr lang="en-US" smtClean="0"/>
              <a:t>‹#›</a:t>
            </a:fld>
            <a:endParaRPr lang="en-US"/>
          </a:p>
        </p:txBody>
      </p:sp>
    </p:spTree>
    <p:extLst>
      <p:ext uri="{BB962C8B-B14F-4D97-AF65-F5344CB8AC3E}">
        <p14:creationId xmlns:p14="http://schemas.microsoft.com/office/powerpoint/2010/main" val="3194440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eaLnBrk="1" hangingPunct="1"/>
            <a:fld id="{8EB26A6A-7805-426F-A9B8-EEAE578D0F9E}" type="slidenum">
              <a:rPr lang="en-US">
                <a:latin typeface="Arial" charset="0"/>
              </a:rPr>
              <a:pPr eaLnBrk="1" hangingPunct="1"/>
              <a:t>1</a:t>
            </a:fld>
            <a:endParaRPr lang="en-US">
              <a:latin typeface="Arial" charset="0"/>
            </a:endParaRPr>
          </a:p>
        </p:txBody>
      </p:sp>
      <p:sp>
        <p:nvSpPr>
          <p:cNvPr id="52227" name="Rectangle 3"/>
          <p:cNvSpPr>
            <a:spLocks noGrp="1" noChangeArrowheads="1"/>
          </p:cNvSpPr>
          <p:nvPr>
            <p:ph type="body" idx="1"/>
          </p:nvPr>
        </p:nvSpPr>
        <p:spPr>
          <a:noFill/>
        </p:spPr>
        <p:txBody>
          <a:bodyPr/>
          <a:lstStyle/>
          <a:p>
            <a:pPr eaLnBrk="1" hangingPunct="1"/>
            <a:r>
              <a:rPr lang="en-US"/>
              <a:t>Our program began in 2007 in Los Angeles County, expanded to Ventura in 2008/2009</a:t>
            </a:r>
          </a:p>
        </p:txBody>
      </p:sp>
      <p:sp>
        <p:nvSpPr>
          <p:cNvPr id="52228" name="Rectangle 6"/>
          <p:cNvSpPr>
            <a:spLocks noGrp="1" noRot="1" noChangeAspect="1" noChangeArrowheads="1" noTextEdit="1"/>
          </p:cNvSpPr>
          <p:nvPr>
            <p:ph type="sldImg"/>
          </p:nvPr>
        </p:nvSpPr>
        <p:spPr>
          <a:ln/>
        </p:spPr>
      </p:sp>
    </p:spTree>
    <p:extLst>
      <p:ext uri="{BB962C8B-B14F-4D97-AF65-F5344CB8AC3E}">
        <p14:creationId xmlns:p14="http://schemas.microsoft.com/office/powerpoint/2010/main" val="368894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2E874B-0943-4E38-B27D-DACB76C90F06}" type="slidenum">
              <a:rPr lang="en-US" smtClean="0"/>
              <a:t>31</a:t>
            </a:fld>
            <a:endParaRPr lang="en-US"/>
          </a:p>
        </p:txBody>
      </p:sp>
    </p:spTree>
    <p:extLst>
      <p:ext uri="{BB962C8B-B14F-4D97-AF65-F5344CB8AC3E}">
        <p14:creationId xmlns:p14="http://schemas.microsoft.com/office/powerpoint/2010/main" val="190562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eaLnBrk="1" hangingPunct="1"/>
            <a:fld id="{019E492B-E959-403A-A5B9-903FE5212280}" type="slidenum">
              <a:rPr lang="en-US">
                <a:latin typeface="Arial" charset="0"/>
              </a:rPr>
              <a:pPr eaLnBrk="1" hangingPunct="1"/>
              <a:t>2</a:t>
            </a:fld>
            <a:endParaRPr lang="en-US">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t>Wildland urban interface means those areas where homes are very near, often neighboring areas with natural vegetation – like Ojai, Thousand Oaks, Lockwood Valley, Piru, hillsides in Fillmore, Santa Paula, Ventura</a:t>
            </a:r>
          </a:p>
        </p:txBody>
      </p:sp>
    </p:spTree>
    <p:extLst>
      <p:ext uri="{BB962C8B-B14F-4D97-AF65-F5344CB8AC3E}">
        <p14:creationId xmlns:p14="http://schemas.microsoft.com/office/powerpoint/2010/main" val="310937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0" tIns="47354" rIns="94710" bIns="47354" anchor="b"/>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algn="r" eaLnBrk="1" hangingPunct="1"/>
            <a:fld id="{938EB147-D7B1-4AF1-9517-591069AA64DA}" type="slidenum">
              <a:rPr lang="en-US" sz="1200">
                <a:latin typeface="Arial" charset="0"/>
              </a:rPr>
              <a:pPr algn="r" eaLnBrk="1" hangingPunct="1"/>
              <a:t>4</a:t>
            </a:fld>
            <a:endParaRPr lang="en-US" sz="1200">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t>Not all “exotic” or foreign species are invasive. Only those that cause problems. </a:t>
            </a:r>
          </a:p>
          <a:p>
            <a:pPr eaLnBrk="1" hangingPunct="1"/>
            <a:r>
              <a:rPr lang="en-US"/>
              <a:t>Invasive species can be plants, but also animals and microbes</a:t>
            </a:r>
          </a:p>
          <a:p>
            <a:pPr eaLnBrk="1" hangingPunct="1"/>
            <a:r>
              <a:rPr lang="en-US"/>
              <a:t>Unfortunately, invasive plants are the ones that survive well here – they may be drought tolerant, so in the past, people used them just for this reason. Not all drought tolerant plants are good for Southern California! </a:t>
            </a:r>
          </a:p>
          <a:p>
            <a:pPr eaLnBrk="1" hangingPunct="1"/>
            <a:endParaRPr lang="en-US"/>
          </a:p>
          <a:p>
            <a:pPr eaLnBrk="1" hangingPunct="1"/>
            <a:r>
              <a:rPr lang="en-US"/>
              <a:t>Many from the Mediterranean, South Africa, dry south America like Chile, Peru</a:t>
            </a:r>
          </a:p>
          <a:p>
            <a:pPr eaLnBrk="1" hangingPunct="1"/>
            <a:endParaRPr lang="en-US"/>
          </a:p>
          <a:p>
            <a:pPr eaLnBrk="1" hangingPunct="1"/>
            <a:r>
              <a:rPr lang="en-US"/>
              <a:t>Even if you don’t care about the environmental problems, you might care about where your tax dollars are going!</a:t>
            </a:r>
          </a:p>
        </p:txBody>
      </p:sp>
    </p:spTree>
    <p:extLst>
      <p:ext uri="{BB962C8B-B14F-4D97-AF65-F5344CB8AC3E}">
        <p14:creationId xmlns:p14="http://schemas.microsoft.com/office/powerpoint/2010/main" val="386899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0" tIns="47354" rIns="94710" bIns="47354" anchor="b"/>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algn="r" eaLnBrk="1" hangingPunct="1"/>
            <a:fld id="{4856DAA0-E6A8-4EBA-AB7D-9C123417FCDB}" type="slidenum">
              <a:rPr lang="en-US" sz="1200">
                <a:latin typeface="Arial" charset="0"/>
              </a:rPr>
              <a:pPr algn="r" eaLnBrk="1" hangingPunct="1"/>
              <a:t>6</a:t>
            </a:fld>
            <a:endParaRPr lang="en-US" sz="120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47699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eaLnBrk="1" hangingPunct="1"/>
            <a:fld id="{A471B1DF-8DC3-46AE-BEEE-D61CA39B9A49}" type="slidenum">
              <a:rPr lang="en-US">
                <a:latin typeface="Arial" charset="0"/>
              </a:rPr>
              <a:pPr eaLnBrk="1" hangingPunct="1"/>
              <a:t>7</a:t>
            </a:fld>
            <a:endParaRPr lang="en-US">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t>Invasive plants may grow at much higher densities than native plants, and may spread a lot in the spring, and die-off, leaving a lot of very flammable stuff in the fall. Grasses and mustard are examples. </a:t>
            </a:r>
          </a:p>
          <a:p>
            <a:pPr eaLnBrk="1" hangingPunct="1"/>
            <a:endParaRPr lang="en-US"/>
          </a:p>
          <a:p>
            <a:pPr eaLnBrk="1" hangingPunct="1"/>
            <a:r>
              <a:rPr lang="en-US"/>
              <a:t>Scraping every last bit of vegetation off the ground is NOT the best way to create a fire-safe landscape. We don’t just have fires, we usually have fires followed by floods. With no vegetation, bare earth is prone to erosion, causing all kinds of problems, from mud-slides to water pollution. </a:t>
            </a:r>
          </a:p>
        </p:txBody>
      </p:sp>
    </p:spTree>
    <p:extLst>
      <p:ext uri="{BB962C8B-B14F-4D97-AF65-F5344CB8AC3E}">
        <p14:creationId xmlns:p14="http://schemas.microsoft.com/office/powerpoint/2010/main" val="130970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0" tIns="47354" rIns="94710" bIns="47354" anchor="b"/>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algn="r" eaLnBrk="1" hangingPunct="1"/>
            <a:fld id="{A96E45BC-9199-400A-B977-0DAED84A180C}" type="slidenum">
              <a:rPr lang="en-US" sz="1200">
                <a:latin typeface="Arial" charset="0"/>
              </a:rPr>
              <a:pPr algn="r" eaLnBrk="1" hangingPunct="1"/>
              <a:t>9</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t>These are just a few examples – brooms were thought to contribute to the recent severe fires on Catalina Island </a:t>
            </a:r>
          </a:p>
        </p:txBody>
      </p:sp>
    </p:spTree>
    <p:extLst>
      <p:ext uri="{BB962C8B-B14F-4D97-AF65-F5344CB8AC3E}">
        <p14:creationId xmlns:p14="http://schemas.microsoft.com/office/powerpoint/2010/main" val="129538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A471B1DF-8DC3-46AE-BEEE-D61CA39B9A49}" type="slidenum">
              <a:rPr kumimoji="0" lang="en-US" sz="1200" b="0"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t>Invasive plants may grow at much higher densities than native plants, and may spread a lot in the spring, and die-off, leaving a lot of very flammable stuff in the fall. Grasses and mustard are examples. </a:t>
            </a:r>
          </a:p>
          <a:p>
            <a:pPr eaLnBrk="1" hangingPunct="1"/>
            <a:endParaRPr lang="en-US"/>
          </a:p>
          <a:p>
            <a:pPr eaLnBrk="1" hangingPunct="1"/>
            <a:r>
              <a:rPr lang="en-US"/>
              <a:t>Scraping every last bit of vegetation off the ground is NOT the best way to create a fire-safe landscape. We don’t just have fires, we usually have fires followed by floods. With no vegetation, bare earth is prone to erosion, causing all kinds of problems, from mud-slides to water pollution. </a:t>
            </a:r>
          </a:p>
        </p:txBody>
      </p:sp>
    </p:spTree>
    <p:extLst>
      <p:ext uri="{BB962C8B-B14F-4D97-AF65-F5344CB8AC3E}">
        <p14:creationId xmlns:p14="http://schemas.microsoft.com/office/powerpoint/2010/main" val="338230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eaLnBrk="1" hangingPunct="1"/>
            <a:fld id="{B58BC3D6-7D5B-4E98-B00C-E29D41AE4042}" type="slidenum">
              <a:rPr lang="en-US">
                <a:latin typeface="Arial" charset="0"/>
              </a:rPr>
              <a:pPr eaLnBrk="1" hangingPunct="1"/>
              <a:t>11</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t>Don’t Plant-A-Pest Brochure put out by Cal-IPC, LASGRWC, UCCE for homeowners.</a:t>
            </a:r>
          </a:p>
          <a:p>
            <a:pPr eaLnBrk="1" hangingPunct="1"/>
            <a:r>
              <a:rPr lang="en-US"/>
              <a:t>PlantRight brochure put out by Cal-HIP for nursery &amp; landscaping industries.</a:t>
            </a:r>
          </a:p>
          <a:p>
            <a:pPr eaLnBrk="1" hangingPunct="1"/>
            <a:r>
              <a:rPr lang="en-US"/>
              <a:t>Los Angeles County Fire Dep’t’s. Undesirable and Approved Plants - extensive</a:t>
            </a:r>
          </a:p>
          <a:p>
            <a:pPr eaLnBrk="1" hangingPunct="1"/>
            <a:endParaRPr lang="en-US"/>
          </a:p>
        </p:txBody>
      </p:sp>
    </p:spTree>
    <p:extLst>
      <p:ext uri="{BB962C8B-B14F-4D97-AF65-F5344CB8AC3E}">
        <p14:creationId xmlns:p14="http://schemas.microsoft.com/office/powerpoint/2010/main" val="2754849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10" tIns="47354" rIns="94710" bIns="47354" anchor="b"/>
          <a:lstStyle>
            <a:lvl1pPr defTabSz="947738" eaLnBrk="0" hangingPunct="0">
              <a:defRPr>
                <a:solidFill>
                  <a:schemeClr val="tx1"/>
                </a:solidFill>
                <a:latin typeface="Tahoma" pitchFamily="34" charset="0"/>
              </a:defRPr>
            </a:lvl1pPr>
            <a:lvl2pPr marL="742950" indent="-285750" defTabSz="947738" eaLnBrk="0" hangingPunct="0">
              <a:defRPr>
                <a:solidFill>
                  <a:schemeClr val="tx1"/>
                </a:solidFill>
                <a:latin typeface="Tahoma" pitchFamily="34" charset="0"/>
              </a:defRPr>
            </a:lvl2pPr>
            <a:lvl3pPr marL="1143000" indent="-228600" defTabSz="947738" eaLnBrk="0" hangingPunct="0">
              <a:defRPr>
                <a:solidFill>
                  <a:schemeClr val="tx1"/>
                </a:solidFill>
                <a:latin typeface="Tahoma" pitchFamily="34" charset="0"/>
              </a:defRPr>
            </a:lvl3pPr>
            <a:lvl4pPr marL="1600200" indent="-228600" defTabSz="947738" eaLnBrk="0" hangingPunct="0">
              <a:defRPr>
                <a:solidFill>
                  <a:schemeClr val="tx1"/>
                </a:solidFill>
                <a:latin typeface="Tahoma" pitchFamily="34" charset="0"/>
              </a:defRPr>
            </a:lvl4pPr>
            <a:lvl5pPr marL="2057400" indent="-228600" defTabSz="947738" eaLnBrk="0" hangingPunct="0">
              <a:defRPr>
                <a:solidFill>
                  <a:schemeClr val="tx1"/>
                </a:solidFill>
                <a:latin typeface="Tahoma" pitchFamily="34" charset="0"/>
              </a:defRPr>
            </a:lvl5pPr>
            <a:lvl6pPr marL="2514600" indent="-228600" defTabSz="947738" eaLnBrk="0" fontAlgn="base" hangingPunct="0">
              <a:spcBef>
                <a:spcPct val="0"/>
              </a:spcBef>
              <a:spcAft>
                <a:spcPct val="0"/>
              </a:spcAft>
              <a:defRPr>
                <a:solidFill>
                  <a:schemeClr val="tx1"/>
                </a:solidFill>
                <a:latin typeface="Tahoma" pitchFamily="34" charset="0"/>
              </a:defRPr>
            </a:lvl6pPr>
            <a:lvl7pPr marL="2971800" indent="-228600" defTabSz="947738" eaLnBrk="0" fontAlgn="base" hangingPunct="0">
              <a:spcBef>
                <a:spcPct val="0"/>
              </a:spcBef>
              <a:spcAft>
                <a:spcPct val="0"/>
              </a:spcAft>
              <a:defRPr>
                <a:solidFill>
                  <a:schemeClr val="tx1"/>
                </a:solidFill>
                <a:latin typeface="Tahoma" pitchFamily="34" charset="0"/>
              </a:defRPr>
            </a:lvl7pPr>
            <a:lvl8pPr marL="3429000" indent="-228600" defTabSz="947738" eaLnBrk="0" fontAlgn="base" hangingPunct="0">
              <a:spcBef>
                <a:spcPct val="0"/>
              </a:spcBef>
              <a:spcAft>
                <a:spcPct val="0"/>
              </a:spcAft>
              <a:defRPr>
                <a:solidFill>
                  <a:schemeClr val="tx1"/>
                </a:solidFill>
                <a:latin typeface="Tahoma" pitchFamily="34" charset="0"/>
              </a:defRPr>
            </a:lvl8pPr>
            <a:lvl9pPr marL="3886200" indent="-228600" defTabSz="947738" eaLnBrk="0" fontAlgn="base" hangingPunct="0">
              <a:spcBef>
                <a:spcPct val="0"/>
              </a:spcBef>
              <a:spcAft>
                <a:spcPct val="0"/>
              </a:spcAft>
              <a:defRPr>
                <a:solidFill>
                  <a:schemeClr val="tx1"/>
                </a:solidFill>
                <a:latin typeface="Tahoma" pitchFamily="34" charset="0"/>
              </a:defRPr>
            </a:lvl9pPr>
          </a:lstStyle>
          <a:p>
            <a:pPr algn="r" eaLnBrk="1" hangingPunct="1"/>
            <a:fld id="{037D36DF-28C0-47C8-A381-CC6B89764F9E}" type="slidenum">
              <a:rPr lang="en-US" sz="1200">
                <a:latin typeface="Arial" charset="0"/>
              </a:rPr>
              <a:pPr algn="r" eaLnBrk="1" hangingPunct="1"/>
              <a:t>12</a:t>
            </a:fld>
            <a:endParaRPr lang="en-US" sz="120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t>Often when someone clears a lot to bare earth in June, the whole area fills in with annual grasses and weedy herbs. When these die, the problem is worse than it was before! Leaving appropriate vegetation in place can resist this invasion. </a:t>
            </a:r>
          </a:p>
        </p:txBody>
      </p:sp>
    </p:spTree>
    <p:extLst>
      <p:ext uri="{BB962C8B-B14F-4D97-AF65-F5344CB8AC3E}">
        <p14:creationId xmlns:p14="http://schemas.microsoft.com/office/powerpoint/2010/main" val="378059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0462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6692AC1-1E40-4E41-BA8D-7AD9D4BFB856}"/>
              </a:ext>
            </a:extLst>
          </p:cNvPr>
          <p:cNvSpPr>
            <a:spLocks noGrp="1"/>
          </p:cNvSpPr>
          <p:nvPr>
            <p:ph type="dt" sz="half" idx="10"/>
          </p:nvPr>
        </p:nvSpPr>
        <p:spPr/>
        <p:txBody>
          <a:bodyPr/>
          <a:lstStyle>
            <a:lvl1pPr>
              <a:defRPr/>
            </a:lvl1pPr>
          </a:lstStyle>
          <a:p>
            <a:fld id="{30295D8A-6977-45AD-A654-93BA85C8B8C8}" type="datetimeFigureOut">
              <a:rPr lang="en-US" altLang="en-US"/>
              <a:pPr/>
              <a:t>1/3/2018</a:t>
            </a:fld>
            <a:endParaRPr lang="en-US" altLang="en-US"/>
          </a:p>
        </p:txBody>
      </p:sp>
      <p:sp>
        <p:nvSpPr>
          <p:cNvPr id="6" name="Footer Placeholder 4">
            <a:extLst>
              <a:ext uri="{FF2B5EF4-FFF2-40B4-BE49-F238E27FC236}">
                <a16:creationId xmlns:a16="http://schemas.microsoft.com/office/drawing/2014/main" id="{AAA8EA28-6131-41C7-9F35-7D97043ED3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692F68-F05A-4A3E-8A12-C28963F565FC}"/>
              </a:ext>
            </a:extLst>
          </p:cNvPr>
          <p:cNvSpPr>
            <a:spLocks noGrp="1"/>
          </p:cNvSpPr>
          <p:nvPr>
            <p:ph type="sldNum" sz="quarter" idx="12"/>
          </p:nvPr>
        </p:nvSpPr>
        <p:spPr/>
        <p:txBody>
          <a:bodyPr/>
          <a:lstStyle>
            <a:lvl1pPr>
              <a:defRPr/>
            </a:lvl1pPr>
          </a:lstStyle>
          <a:p>
            <a:fld id="{02B96514-F219-42F3-958A-FB8BB1959A16}" type="slidenum">
              <a:rPr lang="en-US" altLang="en-US"/>
              <a:pPr/>
              <a:t>‹#›</a:t>
            </a:fld>
            <a:endParaRPr lang="en-US" altLang="en-US"/>
          </a:p>
        </p:txBody>
      </p:sp>
    </p:spTree>
    <p:extLst>
      <p:ext uri="{BB962C8B-B14F-4D97-AF65-F5344CB8AC3E}">
        <p14:creationId xmlns:p14="http://schemas.microsoft.com/office/powerpoint/2010/main" val="2998480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25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889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385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356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60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618327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62703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2BDF76D-2C74-4C45-BA84-99B5944E89A8}"/>
              </a:ext>
            </a:extLst>
          </p:cNvPr>
          <p:cNvSpPr>
            <a:spLocks noGrp="1"/>
          </p:cNvSpPr>
          <p:nvPr>
            <p:ph type="dt" sz="half" idx="10"/>
          </p:nvPr>
        </p:nvSpPr>
        <p:spPr/>
        <p:txBody>
          <a:bodyPr/>
          <a:lstStyle>
            <a:lvl1pPr>
              <a:defRPr/>
            </a:lvl1pPr>
          </a:lstStyle>
          <a:p>
            <a:fld id="{B3CE1D06-B199-4793-BEDD-210CF51E0B67}" type="datetimeFigureOut">
              <a:rPr lang="en-US" altLang="en-US"/>
              <a:pPr/>
              <a:t>1/3/2018</a:t>
            </a:fld>
            <a:endParaRPr lang="en-US" altLang="en-US"/>
          </a:p>
        </p:txBody>
      </p:sp>
      <p:sp>
        <p:nvSpPr>
          <p:cNvPr id="6" name="Footer Placeholder 4">
            <a:extLst>
              <a:ext uri="{FF2B5EF4-FFF2-40B4-BE49-F238E27FC236}">
                <a16:creationId xmlns:a16="http://schemas.microsoft.com/office/drawing/2014/main" id="{463F2FB4-B09B-4CC8-B387-A07D9C88B6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8F5B6F-DC1F-443C-8C14-C38BEE8768CF}"/>
              </a:ext>
            </a:extLst>
          </p:cNvPr>
          <p:cNvSpPr>
            <a:spLocks noGrp="1"/>
          </p:cNvSpPr>
          <p:nvPr>
            <p:ph type="sldNum" sz="quarter" idx="12"/>
          </p:nvPr>
        </p:nvSpPr>
        <p:spPr/>
        <p:txBody>
          <a:bodyPr/>
          <a:lstStyle>
            <a:lvl1pPr>
              <a:defRPr/>
            </a:lvl1pPr>
          </a:lstStyle>
          <a:p>
            <a:fld id="{C3F615AA-FC72-44BB-8B62-F007AB3529E9}" type="slidenum">
              <a:rPr lang="en-US" altLang="en-US"/>
              <a:pPr/>
              <a:t>‹#›</a:t>
            </a:fld>
            <a:endParaRPr lang="en-US" altLang="en-US"/>
          </a:p>
        </p:txBody>
      </p:sp>
    </p:spTree>
    <p:extLst>
      <p:ext uri="{BB962C8B-B14F-4D97-AF65-F5344CB8AC3E}">
        <p14:creationId xmlns:p14="http://schemas.microsoft.com/office/powerpoint/2010/main" val="393557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D46F799-0671-40A7-ACFD-61363254B1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3ED45D7-F0BC-4B58-A0F0-90C54D37232C}"/>
              </a:ext>
            </a:extLst>
          </p:cNvPr>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1" descr="UC_ANR.png">
            <a:extLst>
              <a:ext uri="{FF2B5EF4-FFF2-40B4-BE49-F238E27FC236}">
                <a16:creationId xmlns:a16="http://schemas.microsoft.com/office/drawing/2014/main" id="{D5A1E4FC-7163-4DF2-8961-82FF558483F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91275" y="6165850"/>
            <a:ext cx="2295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31E3D6C-6241-4967-8BAD-C358B8F85CE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153FB5A8-6D64-4C42-AD8D-7B1D0EEB13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C3C2DDB-1B52-45F9-97F6-F8E37D292EE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35A902F-5F12-4E0D-8C64-5F7AF05F160E}" type="datetimeFigureOut">
              <a:rPr lang="en-US" altLang="en-US"/>
              <a:pPr/>
              <a:t>1/3/2018</a:t>
            </a:fld>
            <a:endParaRPr lang="en-US" altLang="en-US"/>
          </a:p>
        </p:txBody>
      </p:sp>
      <p:sp>
        <p:nvSpPr>
          <p:cNvPr id="5" name="Footer Placeholder 4">
            <a:extLst>
              <a:ext uri="{FF2B5EF4-FFF2-40B4-BE49-F238E27FC236}">
                <a16:creationId xmlns:a16="http://schemas.microsoft.com/office/drawing/2014/main" id="{D7AEFC77-48DC-4A5D-8571-3820E6FC33D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1F06525F-F4A9-4081-AB94-C68272869AA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9431D8C-7C01-4E24-BDC4-21681CB77C6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cal-ipc.org/" TargetMode="External"/><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plantright.org/" TargetMode="External"/><Relationship Id="rId5" Type="http://schemas.openxmlformats.org/officeDocument/2006/relationships/image" Target="../media/image16.jpeg"/><Relationship Id="rId4" Type="http://schemas.openxmlformats.org/officeDocument/2006/relationships/hyperlink" Target="http://www.cal-ipc.org/landscaping/dpp/index.php" TargetMode="External"/><Relationship Id="rId9" Type="http://schemas.openxmlformats.org/officeDocument/2006/relationships/hyperlink" Target="http://weedwatch.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pshb.org/"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subTitle" idx="1"/>
          </p:nvPr>
        </p:nvSpPr>
        <p:spPr>
          <a:xfrm>
            <a:off x="1640259" y="2895599"/>
            <a:ext cx="5820266" cy="2694495"/>
          </a:xfrm>
          <a:solidFill>
            <a:schemeClr val="tx1">
              <a:lumMod val="65000"/>
              <a:lumOff val="35000"/>
              <a:alpha val="80000"/>
            </a:schemeClr>
          </a:solidFill>
        </p:spPr>
        <p:txBody>
          <a:bodyPr/>
          <a:lstStyle/>
          <a:p>
            <a:pPr>
              <a:lnSpc>
                <a:spcPct val="80000"/>
              </a:lnSpc>
              <a:defRPr/>
            </a:pPr>
            <a:r>
              <a:rPr lang="en-US" sz="2400" b="1" i="1" dirty="0">
                <a:solidFill>
                  <a:schemeClr val="bg1"/>
                </a:solidFill>
                <a:effectLst>
                  <a:outerShdw blurRad="38100" dist="38100" dir="2700000" algn="tl">
                    <a:srgbClr val="000000">
                      <a:alpha val="43137"/>
                    </a:srgbClr>
                  </a:outerShdw>
                </a:effectLst>
              </a:rPr>
              <a:t>Sustainable and Fire-</a:t>
            </a:r>
            <a:r>
              <a:rPr lang="en-US" sz="2400" b="1" i="1" dirty="0" err="1">
                <a:solidFill>
                  <a:schemeClr val="bg1"/>
                </a:solidFill>
                <a:effectLst>
                  <a:outerShdw blurRad="38100" dist="38100" dir="2700000" algn="tl">
                    <a:srgbClr val="000000">
                      <a:alpha val="43137"/>
                    </a:srgbClr>
                  </a:outerShdw>
                </a:effectLst>
              </a:rPr>
              <a:t>SafE</a:t>
            </a:r>
            <a:r>
              <a:rPr lang="en-US" sz="2400" b="1" i="1" dirty="0">
                <a:solidFill>
                  <a:schemeClr val="bg1"/>
                </a:solidFill>
                <a:effectLst>
                  <a:outerShdw blurRad="38100" dist="38100" dir="2700000" algn="tl">
                    <a:srgbClr val="000000">
                      <a:alpha val="43137"/>
                    </a:srgbClr>
                  </a:outerShdw>
                </a:effectLst>
              </a:rPr>
              <a:t> Landscapes: </a:t>
            </a:r>
          </a:p>
          <a:p>
            <a:pPr>
              <a:lnSpc>
                <a:spcPct val="80000"/>
              </a:lnSpc>
              <a:defRPr/>
            </a:pPr>
            <a:r>
              <a:rPr lang="en-US" b="1" dirty="0">
                <a:solidFill>
                  <a:schemeClr val="bg1"/>
                </a:solidFill>
              </a:rPr>
              <a:t>Invasive species and fire recovery</a:t>
            </a:r>
            <a:endParaRPr lang="en-US" sz="2400" b="1" dirty="0">
              <a:solidFill>
                <a:schemeClr val="bg1"/>
              </a:solidFill>
              <a:effectLst>
                <a:outerShdw blurRad="38100" dist="38100" dir="2700000" algn="tl">
                  <a:srgbClr val="000000">
                    <a:alpha val="43137"/>
                  </a:srgbClr>
                </a:outerShdw>
              </a:effectLst>
            </a:endParaRPr>
          </a:p>
          <a:p>
            <a:pPr eaLnBrk="1" hangingPunct="1">
              <a:lnSpc>
                <a:spcPct val="80000"/>
              </a:lnSpc>
              <a:defRPr/>
            </a:pPr>
            <a:endParaRPr lang="en-US" sz="24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en-US" sz="2400" b="1" dirty="0">
                <a:solidFill>
                  <a:schemeClr val="bg1"/>
                </a:solidFill>
                <a:effectLst>
                  <a:outerShdw blurRad="38100" dist="38100" dir="2700000" algn="tl">
                    <a:srgbClr val="000000">
                      <a:alpha val="43137"/>
                    </a:srgbClr>
                  </a:outerShdw>
                </a:effectLst>
              </a:rPr>
              <a:t>Dr. Sabrina Drill</a:t>
            </a:r>
          </a:p>
          <a:p>
            <a:pPr eaLnBrk="1" hangingPunct="1">
              <a:lnSpc>
                <a:spcPct val="80000"/>
              </a:lnSpc>
              <a:defRPr/>
            </a:pPr>
            <a:r>
              <a:rPr lang="en-US" sz="2400" b="1" dirty="0">
                <a:solidFill>
                  <a:schemeClr val="bg1"/>
                </a:solidFill>
                <a:effectLst>
                  <a:outerShdw blurRad="38100" dist="38100" dir="2700000" algn="tl">
                    <a:srgbClr val="000000">
                      <a:alpha val="43137"/>
                    </a:srgbClr>
                  </a:outerShdw>
                </a:effectLst>
              </a:rPr>
              <a:t>UC Cooperative Extension-</a:t>
            </a:r>
          </a:p>
          <a:p>
            <a:pPr eaLnBrk="1" hangingPunct="1">
              <a:lnSpc>
                <a:spcPct val="80000"/>
              </a:lnSpc>
              <a:defRPr/>
            </a:pPr>
            <a:r>
              <a:rPr lang="en-US" sz="2400" b="1" dirty="0">
                <a:solidFill>
                  <a:schemeClr val="bg1"/>
                </a:solidFill>
                <a:effectLst>
                  <a:outerShdw blurRad="38100" dist="38100" dir="2700000" algn="tl">
                    <a:srgbClr val="000000">
                      <a:alpha val="43137"/>
                    </a:srgbClr>
                  </a:outerShdw>
                </a:effectLst>
              </a:rPr>
              <a:t>Natural Resources Program </a:t>
            </a:r>
          </a:p>
          <a:p>
            <a:pPr eaLnBrk="1" hangingPunct="1">
              <a:lnSpc>
                <a:spcPct val="80000"/>
              </a:lnSpc>
              <a:defRPr/>
            </a:pPr>
            <a:r>
              <a:rPr lang="en-US" sz="2400" b="1" dirty="0">
                <a:solidFill>
                  <a:schemeClr val="bg1"/>
                </a:solidFill>
                <a:effectLst>
                  <a:outerShdw blurRad="38100" dist="38100" dir="2700000" algn="tl">
                    <a:srgbClr val="000000">
                      <a:alpha val="43137"/>
                    </a:srgbClr>
                  </a:outerShdw>
                </a:effectLst>
              </a:rPr>
              <a:t>Los Angeles/Ventura Counties</a:t>
            </a:r>
          </a:p>
        </p:txBody>
      </p:sp>
    </p:spTree>
    <p:extLst>
      <p:ext uri="{BB962C8B-B14F-4D97-AF65-F5344CB8AC3E}">
        <p14:creationId xmlns:p14="http://schemas.microsoft.com/office/powerpoint/2010/main" val="2285741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0"/>
            <a:ext cx="8229600" cy="1143000"/>
          </a:xfrm>
        </p:spPr>
        <p:txBody>
          <a:bodyPr/>
          <a:lstStyle/>
          <a:p>
            <a:pPr eaLnBrk="1" hangingPunct="1">
              <a:defRPr/>
            </a:pPr>
            <a:r>
              <a:rPr lang="en-US" dirty="0"/>
              <a:t>Fire and Invasive Plants</a:t>
            </a:r>
          </a:p>
        </p:txBody>
      </p:sp>
      <p:sp>
        <p:nvSpPr>
          <p:cNvPr id="113667" name="Rectangle 3"/>
          <p:cNvSpPr>
            <a:spLocks noGrp="1" noChangeArrowheads="1"/>
          </p:cNvSpPr>
          <p:nvPr>
            <p:ph type="body" idx="1"/>
          </p:nvPr>
        </p:nvSpPr>
        <p:spPr>
          <a:xfrm>
            <a:off x="346436" y="1143000"/>
            <a:ext cx="5083403" cy="3212184"/>
          </a:xfrm>
        </p:spPr>
        <p:txBody>
          <a:bodyPr/>
          <a:lstStyle/>
          <a:p>
            <a:pPr eaLnBrk="1" hangingPunct="1">
              <a:defRPr/>
            </a:pPr>
            <a:r>
              <a:rPr lang="en-US" sz="2800" dirty="0"/>
              <a:t>Fires provide an opportunity</a:t>
            </a:r>
          </a:p>
          <a:p>
            <a:pPr lvl="1">
              <a:defRPr/>
            </a:pPr>
            <a:r>
              <a:rPr lang="en-US" dirty="0"/>
              <a:t>$$$$$ to remove invasive plants</a:t>
            </a:r>
          </a:p>
          <a:p>
            <a:pPr lvl="1">
              <a:defRPr/>
            </a:pPr>
            <a:r>
              <a:rPr lang="en-US" dirty="0"/>
              <a:t>Treat re-sprouts after fire to control </a:t>
            </a:r>
            <a:r>
              <a:rPr lang="en-US" dirty="0" err="1"/>
              <a:t>invasives</a:t>
            </a:r>
            <a:r>
              <a:rPr lang="en-US" dirty="0"/>
              <a:t>, benefit natives</a:t>
            </a:r>
          </a:p>
          <a:p>
            <a:pPr lvl="2">
              <a:defRPr/>
            </a:pPr>
            <a:r>
              <a:rPr lang="en-US" dirty="0"/>
              <a:t>Herbicide may be best bet</a:t>
            </a:r>
          </a:p>
          <a:p>
            <a:pPr lvl="2">
              <a:defRPr/>
            </a:pPr>
            <a:r>
              <a:rPr lang="en-US" dirty="0"/>
              <a:t>Mechanical/hand can be used if slopes are stable</a:t>
            </a:r>
          </a:p>
          <a:p>
            <a:pPr>
              <a:defRPr/>
            </a:pPr>
            <a:r>
              <a:rPr lang="en-US" dirty="0"/>
              <a:t>Prescribed fire as a management tool</a:t>
            </a:r>
          </a:p>
        </p:txBody>
      </p:sp>
      <p:pic>
        <p:nvPicPr>
          <p:cNvPr id="3" name="Picture 2">
            <a:extLst>
              <a:ext uri="{FF2B5EF4-FFF2-40B4-BE49-F238E27FC236}">
                <a16:creationId xmlns:a16="http://schemas.microsoft.com/office/drawing/2014/main" id="{26E230E5-C837-44B0-911D-FFA9804E596D}"/>
              </a:ext>
            </a:extLst>
          </p:cNvPr>
          <p:cNvPicPr>
            <a:picLocks noChangeAspect="1"/>
          </p:cNvPicPr>
          <p:nvPr/>
        </p:nvPicPr>
        <p:blipFill>
          <a:blip r:embed="rId3"/>
          <a:stretch>
            <a:fillRect/>
          </a:stretch>
        </p:blipFill>
        <p:spPr>
          <a:xfrm>
            <a:off x="5583023" y="1901856"/>
            <a:ext cx="3535053" cy="2651290"/>
          </a:xfrm>
          <a:prstGeom prst="rect">
            <a:avLst/>
          </a:prstGeom>
        </p:spPr>
      </p:pic>
    </p:spTree>
    <p:extLst>
      <p:ext uri="{BB962C8B-B14F-4D97-AF65-F5344CB8AC3E}">
        <p14:creationId xmlns:p14="http://schemas.microsoft.com/office/powerpoint/2010/main" val="33763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144152"/>
            <a:ext cx="8229600" cy="914400"/>
          </a:xfrm>
        </p:spPr>
        <p:txBody>
          <a:bodyPr/>
          <a:lstStyle/>
          <a:p>
            <a:pPr eaLnBrk="1" hangingPunct="1">
              <a:defRPr/>
            </a:pPr>
            <a:r>
              <a:rPr lang="en-US" sz="4000" b="0" dirty="0"/>
              <a:t>Invasive Plant Alternatives</a:t>
            </a:r>
          </a:p>
        </p:txBody>
      </p:sp>
      <p:sp>
        <p:nvSpPr>
          <p:cNvPr id="125955" name="Rectangle 3"/>
          <p:cNvSpPr>
            <a:spLocks noGrp="1" noChangeArrowheads="1"/>
          </p:cNvSpPr>
          <p:nvPr>
            <p:ph type="body" idx="1"/>
          </p:nvPr>
        </p:nvSpPr>
        <p:spPr>
          <a:xfrm>
            <a:off x="-381000" y="3657600"/>
            <a:ext cx="4114800" cy="762000"/>
          </a:xfrm>
        </p:spPr>
        <p:txBody>
          <a:bodyPr/>
          <a:lstStyle/>
          <a:p>
            <a:pPr marL="0" indent="0" algn="ctr" eaLnBrk="1" hangingPunct="1">
              <a:lnSpc>
                <a:spcPct val="80000"/>
              </a:lnSpc>
              <a:spcBef>
                <a:spcPct val="0"/>
              </a:spcBef>
              <a:buFont typeface="Wingdings" pitchFamily="2" charset="2"/>
              <a:buNone/>
              <a:defRPr/>
            </a:pPr>
            <a:r>
              <a:rPr lang="en-US" sz="2400"/>
              <a:t>Cal-IPC Website:</a:t>
            </a:r>
          </a:p>
          <a:p>
            <a:pPr marL="0" indent="0" algn="ctr" eaLnBrk="1" hangingPunct="1">
              <a:lnSpc>
                <a:spcPct val="80000"/>
              </a:lnSpc>
              <a:spcBef>
                <a:spcPct val="0"/>
              </a:spcBef>
              <a:buFont typeface="Wingdings" pitchFamily="2" charset="2"/>
              <a:buNone/>
              <a:defRPr/>
            </a:pPr>
            <a:r>
              <a:rPr lang="en-US" sz="2400">
                <a:hlinkClick r:id="rId3"/>
              </a:rPr>
              <a:t>http://cal-ipc.org</a:t>
            </a:r>
            <a:endParaRPr lang="en-US" sz="2400">
              <a:hlinkClick r:id="rId4"/>
            </a:endParaRPr>
          </a:p>
        </p:txBody>
      </p:sp>
      <p:pic>
        <p:nvPicPr>
          <p:cNvPr id="20484" name="Picture 4" descr="Don't Plant a Pest, Southern California,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85800"/>
            <a:ext cx="36576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5334000" y="43434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endParaRPr lang="en-US">
              <a:latin typeface="Arial" charset="0"/>
            </a:endParaRPr>
          </a:p>
        </p:txBody>
      </p:sp>
      <p:sp>
        <p:nvSpPr>
          <p:cNvPr id="20486" name="Text Box 6"/>
          <p:cNvSpPr txBox="1">
            <a:spLocks noChangeArrowheads="1"/>
          </p:cNvSpPr>
          <p:nvPr/>
        </p:nvSpPr>
        <p:spPr bwMode="auto">
          <a:xfrm>
            <a:off x="5791200" y="4038600"/>
            <a:ext cx="381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400">
                <a:latin typeface="Arial" charset="0"/>
              </a:rPr>
              <a:t>PlantRight website: </a:t>
            </a:r>
            <a:r>
              <a:rPr lang="en-US" sz="2400">
                <a:latin typeface="Arial" charset="0"/>
                <a:hlinkClick r:id="rId6"/>
              </a:rPr>
              <a:t>http://plantright.org/</a:t>
            </a:r>
            <a:r>
              <a:rPr lang="en-US" sz="3000">
                <a:latin typeface="Arial" charset="0"/>
              </a:rPr>
              <a:t> </a:t>
            </a:r>
          </a:p>
        </p:txBody>
      </p:sp>
      <p:pic>
        <p:nvPicPr>
          <p:cNvPr id="20487" name="Picture 7" descr="PlantRight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685800"/>
            <a:ext cx="2768600" cy="3276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8" descr="weedW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133600"/>
            <a:ext cx="3027363" cy="452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61" name="Rectangle 9"/>
          <p:cNvSpPr>
            <a:spLocks noChangeArrowheads="1"/>
          </p:cNvSpPr>
          <p:nvPr/>
        </p:nvSpPr>
        <p:spPr bwMode="auto">
          <a:xfrm>
            <a:off x="-381000" y="5943600"/>
            <a:ext cx="4114800" cy="762000"/>
          </a:xfrm>
          <a:prstGeom prst="rect">
            <a:avLst/>
          </a:prstGeom>
          <a:noFill/>
          <a:ln>
            <a:noFill/>
          </a:ln>
          <a:extLst/>
        </p:spPr>
        <p:txBody>
          <a:bodyPr/>
          <a:lstStyle/>
          <a:p>
            <a:pPr algn="ctr">
              <a:lnSpc>
                <a:spcPct val="80000"/>
              </a:lnSpc>
              <a:buClr>
                <a:schemeClr val="hlink"/>
              </a:buClr>
              <a:buSzPct val="60000"/>
              <a:buFont typeface="Wingdings" pitchFamily="2" charset="2"/>
              <a:buNone/>
              <a:defRPr/>
            </a:pPr>
            <a:r>
              <a:rPr lang="en-US" sz="2400">
                <a:effectLst>
                  <a:outerShdw blurRad="38100" dist="38100" dir="2700000" algn="tl">
                    <a:srgbClr val="000000"/>
                  </a:outerShdw>
                </a:effectLst>
                <a:latin typeface="Tahoma" charset="0"/>
              </a:rPr>
              <a:t>Weed Watch Website:</a:t>
            </a:r>
          </a:p>
          <a:p>
            <a:pPr algn="ctr">
              <a:lnSpc>
                <a:spcPct val="80000"/>
              </a:lnSpc>
              <a:buClr>
                <a:schemeClr val="hlink"/>
              </a:buClr>
              <a:buSzPct val="60000"/>
              <a:buFont typeface="Wingdings" pitchFamily="2" charset="2"/>
              <a:buNone/>
              <a:defRPr/>
            </a:pPr>
            <a:r>
              <a:rPr lang="en-US" sz="2400">
                <a:effectLst>
                  <a:outerShdw blurRad="38100" dist="38100" dir="2700000" algn="tl">
                    <a:srgbClr val="000000"/>
                  </a:outerShdw>
                </a:effectLst>
                <a:latin typeface="Tahoma" charset="0"/>
                <a:hlinkClick r:id="rId9"/>
              </a:rPr>
              <a:t>http://weedwatch.org</a:t>
            </a:r>
            <a:endParaRPr lang="en-US" sz="2400">
              <a:effectLst>
                <a:outerShdw blurRad="38100" dist="38100" dir="2700000" algn="tl">
                  <a:srgbClr val="000000"/>
                </a:outerShdw>
              </a:effectLst>
              <a:latin typeface="Tahoma" charset="0"/>
              <a:hlinkClick r:id="rId4"/>
            </a:endParaRPr>
          </a:p>
        </p:txBody>
      </p:sp>
    </p:spTree>
    <p:extLst>
      <p:ext uri="{BB962C8B-B14F-4D97-AF65-F5344CB8AC3E}">
        <p14:creationId xmlns:p14="http://schemas.microsoft.com/office/powerpoint/2010/main" val="224924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57200" y="274638"/>
            <a:ext cx="4648200" cy="1143000"/>
          </a:xfrm>
        </p:spPr>
        <p:txBody>
          <a:bodyPr/>
          <a:lstStyle/>
          <a:p>
            <a:pPr eaLnBrk="1" hangingPunct="1">
              <a:defRPr/>
            </a:pPr>
            <a:r>
              <a:rPr lang="en-US" sz="3600" dirty="0"/>
              <a:t>Conduct </a:t>
            </a:r>
            <a:r>
              <a:rPr lang="en-US" sz="3600" i="1" dirty="0"/>
              <a:t>Reasonable </a:t>
            </a:r>
            <a:br>
              <a:rPr lang="en-US" sz="3600" dirty="0"/>
            </a:br>
            <a:r>
              <a:rPr lang="en-US" sz="3600" dirty="0"/>
              <a:t>Fire Hazard Reduction</a:t>
            </a:r>
          </a:p>
        </p:txBody>
      </p:sp>
      <p:sp>
        <p:nvSpPr>
          <p:cNvPr id="33795" name="Rectangle 3"/>
          <p:cNvSpPr>
            <a:spLocks noGrp="1" noChangeArrowheads="1"/>
          </p:cNvSpPr>
          <p:nvPr>
            <p:ph type="body" idx="4294967295"/>
          </p:nvPr>
        </p:nvSpPr>
        <p:spPr>
          <a:xfrm>
            <a:off x="304800" y="1676400"/>
            <a:ext cx="5486400" cy="4876800"/>
          </a:xfrm>
        </p:spPr>
        <p:txBody>
          <a:bodyPr/>
          <a:lstStyle/>
          <a:p>
            <a:pPr eaLnBrk="1" hangingPunct="1">
              <a:defRPr/>
            </a:pPr>
            <a:r>
              <a:rPr lang="en-US" sz="2400" dirty="0"/>
              <a:t>“Brush clearance” misleading</a:t>
            </a:r>
          </a:p>
          <a:p>
            <a:pPr lvl="1" eaLnBrk="1" hangingPunct="1">
              <a:defRPr/>
            </a:pPr>
            <a:r>
              <a:rPr lang="en-US" sz="2000" dirty="0"/>
              <a:t>Brush </a:t>
            </a:r>
            <a:r>
              <a:rPr lang="en-US" sz="2000" dirty="0">
                <a:cs typeface="Tahoma" pitchFamily="34" charset="0"/>
              </a:rPr>
              <a:t>≠ habitat</a:t>
            </a:r>
          </a:p>
          <a:p>
            <a:pPr lvl="1" eaLnBrk="1" hangingPunct="1">
              <a:defRPr/>
            </a:pPr>
            <a:r>
              <a:rPr lang="en-US" sz="2000" dirty="0">
                <a:cs typeface="Tahoma" pitchFamily="34" charset="0"/>
              </a:rPr>
              <a:t>Clearance ≠ selective removal and thinning</a:t>
            </a:r>
          </a:p>
          <a:p>
            <a:pPr eaLnBrk="1" hangingPunct="1">
              <a:defRPr/>
            </a:pPr>
            <a:r>
              <a:rPr lang="en-US" sz="2400" dirty="0"/>
              <a:t>Bare earth can promote invasion and increase fuel load</a:t>
            </a:r>
          </a:p>
          <a:p>
            <a:pPr lvl="1" eaLnBrk="1" hangingPunct="1">
              <a:buFont typeface="Wingdings" pitchFamily="2" charset="2"/>
              <a:buNone/>
              <a:defRPr/>
            </a:pPr>
            <a:r>
              <a:rPr lang="en-US" sz="2000" dirty="0"/>
              <a:t>1. Disturbed area invaded by weedy species</a:t>
            </a:r>
          </a:p>
          <a:p>
            <a:pPr lvl="1" eaLnBrk="1" hangingPunct="1">
              <a:buFont typeface="Wingdings" pitchFamily="2" charset="2"/>
              <a:buNone/>
              <a:defRPr/>
            </a:pPr>
            <a:r>
              <a:rPr lang="en-US" sz="2000" dirty="0"/>
              <a:t>2. Weeds grow fast, produce biomass</a:t>
            </a:r>
          </a:p>
          <a:p>
            <a:pPr lvl="1" eaLnBrk="1" hangingPunct="1">
              <a:buFont typeface="Wingdings" pitchFamily="2" charset="2"/>
              <a:buNone/>
              <a:defRPr/>
            </a:pPr>
            <a:r>
              <a:rPr lang="en-US" sz="2000" dirty="0"/>
              <a:t>3. Dry-up by fire season</a:t>
            </a:r>
          </a:p>
          <a:p>
            <a:pPr eaLnBrk="1" hangingPunct="1">
              <a:defRPr/>
            </a:pPr>
            <a:r>
              <a:rPr lang="en-US" sz="2400" dirty="0"/>
              <a:t>Over-clearing can cause erosion</a:t>
            </a:r>
          </a:p>
          <a:p>
            <a:pPr lvl="1" eaLnBrk="1" hangingPunct="1">
              <a:defRPr/>
            </a:pPr>
            <a:r>
              <a:rPr lang="en-US" sz="2000" dirty="0"/>
              <a:t>Keep plants to hold soil</a:t>
            </a:r>
          </a:p>
          <a:p>
            <a:pPr lvl="1" eaLnBrk="1" hangingPunct="1">
              <a:defRPr/>
            </a:pPr>
            <a:r>
              <a:rPr lang="en-US" sz="2000" dirty="0"/>
              <a:t>Provide environmental and aesthetic benefit</a:t>
            </a:r>
          </a:p>
        </p:txBody>
      </p:sp>
      <p:pic>
        <p:nvPicPr>
          <p:cNvPr id="28676" name="Picture 4" descr="moon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04800"/>
            <a:ext cx="298291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5"/>
          <p:cNvSpPr>
            <a:spLocks noChangeArrowheads="1"/>
          </p:cNvSpPr>
          <p:nvPr/>
        </p:nvSpPr>
        <p:spPr bwMode="auto">
          <a:xfrm>
            <a:off x="6248400" y="274638"/>
            <a:ext cx="2057400" cy="2209800"/>
          </a:xfrm>
          <a:custGeom>
            <a:avLst/>
            <a:gdLst>
              <a:gd name="T0" fmla="*/ 1028700 w 21600"/>
              <a:gd name="T1" fmla="*/ 0 h 21600"/>
              <a:gd name="T2" fmla="*/ 301276 w 21600"/>
              <a:gd name="T3" fmla="*/ 323592 h 21600"/>
              <a:gd name="T4" fmla="*/ 0 w 21600"/>
              <a:gd name="T5" fmla="*/ 1104900 h 21600"/>
              <a:gd name="T6" fmla="*/ 301276 w 21600"/>
              <a:gd name="T7" fmla="*/ 1886208 h 21600"/>
              <a:gd name="T8" fmla="*/ 1028700 w 21600"/>
              <a:gd name="T9" fmla="*/ 2209800 h 21600"/>
              <a:gd name="T10" fmla="*/ 1756124 w 21600"/>
              <a:gd name="T11" fmla="*/ 1886208 h 21600"/>
              <a:gd name="T12" fmla="*/ 2057400 w 21600"/>
              <a:gd name="T13" fmla="*/ 1104900 h 21600"/>
              <a:gd name="T14" fmla="*/ 1756124 w 21600"/>
              <a:gd name="T15" fmla="*/ 323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a:extLst>
              <a:ext uri="{FF2B5EF4-FFF2-40B4-BE49-F238E27FC236}">
                <a16:creationId xmlns:a16="http://schemas.microsoft.com/office/drawing/2014/main" id="{9E29B050-9F32-4E03-8015-254D9D9D80BE}"/>
              </a:ext>
            </a:extLst>
          </p:cNvPr>
          <p:cNvPicPr>
            <a:picLocks noChangeAspect="1"/>
          </p:cNvPicPr>
          <p:nvPr/>
        </p:nvPicPr>
        <p:blipFill>
          <a:blip r:embed="rId4"/>
          <a:stretch>
            <a:fillRect/>
          </a:stretch>
        </p:blipFill>
        <p:spPr>
          <a:xfrm>
            <a:off x="5791200" y="2427876"/>
            <a:ext cx="3064122" cy="2295574"/>
          </a:xfrm>
          <a:prstGeom prst="rect">
            <a:avLst/>
          </a:prstGeom>
        </p:spPr>
      </p:pic>
      <p:pic>
        <p:nvPicPr>
          <p:cNvPr id="3" name="Picture 2">
            <a:extLst>
              <a:ext uri="{FF2B5EF4-FFF2-40B4-BE49-F238E27FC236}">
                <a16:creationId xmlns:a16="http://schemas.microsoft.com/office/drawing/2014/main" id="{F9BDD16D-CBFA-4A8E-B9A9-376DF299CBBD}"/>
              </a:ext>
            </a:extLst>
          </p:cNvPr>
          <p:cNvPicPr>
            <a:picLocks noChangeAspect="1"/>
          </p:cNvPicPr>
          <p:nvPr/>
        </p:nvPicPr>
        <p:blipFill>
          <a:blip r:embed="rId5"/>
          <a:stretch>
            <a:fillRect/>
          </a:stretch>
        </p:blipFill>
        <p:spPr>
          <a:xfrm>
            <a:off x="5837836" y="4780012"/>
            <a:ext cx="2972012" cy="1980103"/>
          </a:xfrm>
          <a:prstGeom prst="rect">
            <a:avLst/>
          </a:prstGeom>
        </p:spPr>
      </p:pic>
      <p:pic>
        <p:nvPicPr>
          <p:cNvPr id="5" name="Picture 4">
            <a:extLst>
              <a:ext uri="{FF2B5EF4-FFF2-40B4-BE49-F238E27FC236}">
                <a16:creationId xmlns:a16="http://schemas.microsoft.com/office/drawing/2014/main" id="{B4C1363D-70CA-4C34-9274-B868E0BA9C42}"/>
              </a:ext>
            </a:extLst>
          </p:cNvPr>
          <p:cNvPicPr>
            <a:picLocks noChangeAspect="1"/>
          </p:cNvPicPr>
          <p:nvPr/>
        </p:nvPicPr>
        <p:blipFill>
          <a:blip r:embed="rId6"/>
          <a:stretch>
            <a:fillRect/>
          </a:stretch>
        </p:blipFill>
        <p:spPr>
          <a:xfrm>
            <a:off x="7743024" y="3553905"/>
            <a:ext cx="1031089" cy="1031089"/>
          </a:xfrm>
          <a:prstGeom prst="rect">
            <a:avLst/>
          </a:prstGeom>
        </p:spPr>
      </p:pic>
    </p:spTree>
    <p:extLst>
      <p:ext uri="{BB962C8B-B14F-4D97-AF65-F5344CB8AC3E}">
        <p14:creationId xmlns:p14="http://schemas.microsoft.com/office/powerpoint/2010/main" val="278568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EAC1-9FCC-402F-8C55-3A4D85C7D329}"/>
              </a:ext>
            </a:extLst>
          </p:cNvPr>
          <p:cNvSpPr>
            <a:spLocks noGrp="1"/>
          </p:cNvSpPr>
          <p:nvPr>
            <p:ph type="title"/>
          </p:nvPr>
        </p:nvSpPr>
        <p:spPr/>
        <p:txBody>
          <a:bodyPr/>
          <a:lstStyle/>
          <a:p>
            <a:r>
              <a:rPr lang="en-US" dirty="0"/>
              <a:t>Post-fire land management</a:t>
            </a:r>
          </a:p>
        </p:txBody>
      </p:sp>
      <p:sp>
        <p:nvSpPr>
          <p:cNvPr id="3" name="Content Placeholder 2">
            <a:extLst>
              <a:ext uri="{FF2B5EF4-FFF2-40B4-BE49-F238E27FC236}">
                <a16:creationId xmlns:a16="http://schemas.microsoft.com/office/drawing/2014/main" id="{02948C71-2BE4-42F6-8FF6-31393A536B90}"/>
              </a:ext>
            </a:extLst>
          </p:cNvPr>
          <p:cNvSpPr>
            <a:spLocks noGrp="1"/>
          </p:cNvSpPr>
          <p:nvPr>
            <p:ph sz="half" idx="1"/>
          </p:nvPr>
        </p:nvSpPr>
        <p:spPr/>
        <p:txBody>
          <a:bodyPr/>
          <a:lstStyle/>
          <a:p>
            <a:pPr marL="0" indent="0">
              <a:buNone/>
            </a:pPr>
            <a:r>
              <a:rPr lang="en-US" u="sng" dirty="0"/>
              <a:t>Issues</a:t>
            </a:r>
          </a:p>
          <a:p>
            <a:r>
              <a:rPr lang="en-US" dirty="0"/>
              <a:t>In “natural” fire adapted systems, vegetation will recover</a:t>
            </a:r>
          </a:p>
          <a:p>
            <a:endParaRPr lang="en-US" dirty="0"/>
          </a:p>
          <a:p>
            <a:endParaRPr lang="en-US" dirty="0"/>
          </a:p>
          <a:p>
            <a:r>
              <a:rPr lang="en-US" dirty="0"/>
              <a:t>Sometimes do nothing is best</a:t>
            </a:r>
          </a:p>
          <a:p>
            <a:endParaRPr lang="en-US" dirty="0"/>
          </a:p>
          <a:p>
            <a:endParaRPr lang="en-US" dirty="0"/>
          </a:p>
        </p:txBody>
      </p:sp>
      <p:sp>
        <p:nvSpPr>
          <p:cNvPr id="4" name="Content Placeholder 3">
            <a:extLst>
              <a:ext uri="{FF2B5EF4-FFF2-40B4-BE49-F238E27FC236}">
                <a16:creationId xmlns:a16="http://schemas.microsoft.com/office/drawing/2014/main" id="{FAA2F19C-49B9-4AC2-80F4-22DBA7D0588C}"/>
              </a:ext>
            </a:extLst>
          </p:cNvPr>
          <p:cNvSpPr>
            <a:spLocks noGrp="1"/>
          </p:cNvSpPr>
          <p:nvPr>
            <p:ph sz="half" idx="2"/>
          </p:nvPr>
        </p:nvSpPr>
        <p:spPr/>
        <p:txBody>
          <a:bodyPr/>
          <a:lstStyle/>
          <a:p>
            <a:pPr marL="0" indent="0">
              <a:buNone/>
            </a:pPr>
            <a:r>
              <a:rPr lang="en-US" u="sng" dirty="0"/>
              <a:t>Challenges</a:t>
            </a:r>
          </a:p>
          <a:p>
            <a:r>
              <a:rPr lang="en-US" dirty="0"/>
              <a:t>What’s natural? </a:t>
            </a:r>
          </a:p>
          <a:p>
            <a:pPr lvl="1"/>
            <a:r>
              <a:rPr lang="en-US" dirty="0"/>
              <a:t>Loss of connectivity</a:t>
            </a:r>
          </a:p>
          <a:p>
            <a:pPr lvl="1"/>
            <a:r>
              <a:rPr lang="en-US" dirty="0"/>
              <a:t>Pollution</a:t>
            </a:r>
          </a:p>
          <a:p>
            <a:pPr lvl="2"/>
            <a:r>
              <a:rPr lang="en-US" dirty="0"/>
              <a:t>nutrient loading</a:t>
            </a:r>
          </a:p>
          <a:p>
            <a:pPr lvl="1"/>
            <a:r>
              <a:rPr lang="en-US" dirty="0"/>
              <a:t>Invasive species</a:t>
            </a:r>
          </a:p>
          <a:p>
            <a:pPr marL="457200" lvl="1" indent="0">
              <a:buNone/>
            </a:pPr>
            <a:endParaRPr lang="en-US" dirty="0"/>
          </a:p>
          <a:p>
            <a:r>
              <a:rPr lang="en-US" dirty="0"/>
              <a:t>Socio-political pressure to do SOMETHING</a:t>
            </a:r>
          </a:p>
        </p:txBody>
      </p:sp>
    </p:spTree>
    <p:extLst>
      <p:ext uri="{BB962C8B-B14F-4D97-AF65-F5344CB8AC3E}">
        <p14:creationId xmlns:p14="http://schemas.microsoft.com/office/powerpoint/2010/main" val="2810494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EAC1-9FCC-402F-8C55-3A4D85C7D329}"/>
              </a:ext>
            </a:extLst>
          </p:cNvPr>
          <p:cNvSpPr>
            <a:spLocks noGrp="1"/>
          </p:cNvSpPr>
          <p:nvPr>
            <p:ph type="title"/>
          </p:nvPr>
        </p:nvSpPr>
        <p:spPr>
          <a:xfrm>
            <a:off x="457200" y="184326"/>
            <a:ext cx="8229600" cy="1143000"/>
          </a:xfrm>
        </p:spPr>
        <p:txBody>
          <a:bodyPr/>
          <a:lstStyle/>
          <a:p>
            <a:r>
              <a:rPr lang="en-US" dirty="0"/>
              <a:t>Post-fire land management</a:t>
            </a:r>
          </a:p>
        </p:txBody>
      </p:sp>
      <p:sp>
        <p:nvSpPr>
          <p:cNvPr id="3" name="Content Placeholder 2">
            <a:extLst>
              <a:ext uri="{FF2B5EF4-FFF2-40B4-BE49-F238E27FC236}">
                <a16:creationId xmlns:a16="http://schemas.microsoft.com/office/drawing/2014/main" id="{02948C71-2BE4-42F6-8FF6-31393A536B90}"/>
              </a:ext>
            </a:extLst>
          </p:cNvPr>
          <p:cNvSpPr>
            <a:spLocks noGrp="1"/>
          </p:cNvSpPr>
          <p:nvPr>
            <p:ph sz="half" idx="1"/>
          </p:nvPr>
        </p:nvSpPr>
        <p:spPr>
          <a:xfrm>
            <a:off x="485422" y="1341533"/>
            <a:ext cx="5689601" cy="4889934"/>
          </a:xfrm>
        </p:spPr>
        <p:txBody>
          <a:bodyPr/>
          <a:lstStyle/>
          <a:p>
            <a:r>
              <a:rPr lang="en-US" dirty="0"/>
              <a:t>Identify values at risk</a:t>
            </a:r>
          </a:p>
          <a:p>
            <a:pPr lvl="1"/>
            <a:r>
              <a:rPr lang="en-US" dirty="0"/>
              <a:t>Where is mitigation needed needed? </a:t>
            </a:r>
          </a:p>
          <a:p>
            <a:r>
              <a:rPr lang="en-US" dirty="0"/>
              <a:t>Cost factors</a:t>
            </a:r>
          </a:p>
          <a:p>
            <a:r>
              <a:rPr lang="en-US" dirty="0"/>
              <a:t>Engineering analysis</a:t>
            </a:r>
          </a:p>
          <a:p>
            <a:pPr lvl="1"/>
            <a:r>
              <a:rPr lang="en-US" dirty="0"/>
              <a:t>Slope measurement</a:t>
            </a:r>
          </a:p>
          <a:p>
            <a:pPr lvl="1"/>
            <a:r>
              <a:rPr lang="en-US" dirty="0"/>
              <a:t>Burn severity</a:t>
            </a:r>
          </a:p>
          <a:p>
            <a:pPr lvl="1"/>
            <a:r>
              <a:rPr lang="en-US" dirty="0"/>
              <a:t>Soil characteristics</a:t>
            </a:r>
          </a:p>
          <a:p>
            <a:pPr marL="0" indent="0">
              <a:buNone/>
            </a:pPr>
            <a:r>
              <a:rPr lang="en-US" dirty="0"/>
              <a:t>Erosion management actions: </a:t>
            </a:r>
          </a:p>
          <a:p>
            <a:r>
              <a:rPr lang="en-US" dirty="0"/>
              <a:t>Prepare catchment basins</a:t>
            </a:r>
          </a:p>
          <a:p>
            <a:r>
              <a:rPr lang="en-US" dirty="0"/>
              <a:t>Apply treatments</a:t>
            </a:r>
          </a:p>
        </p:txBody>
      </p:sp>
      <p:pic>
        <p:nvPicPr>
          <p:cNvPr id="6" name="Picture 5">
            <a:extLst>
              <a:ext uri="{FF2B5EF4-FFF2-40B4-BE49-F238E27FC236}">
                <a16:creationId xmlns:a16="http://schemas.microsoft.com/office/drawing/2014/main" id="{4B21AFC7-D7C3-49F7-BA90-7E1BB32FCCE1}"/>
              </a:ext>
            </a:extLst>
          </p:cNvPr>
          <p:cNvPicPr>
            <a:picLocks noChangeAspect="1"/>
          </p:cNvPicPr>
          <p:nvPr/>
        </p:nvPicPr>
        <p:blipFill>
          <a:blip r:embed="rId2"/>
          <a:stretch>
            <a:fillRect/>
          </a:stretch>
        </p:blipFill>
        <p:spPr>
          <a:xfrm>
            <a:off x="5162551" y="2393028"/>
            <a:ext cx="3875616" cy="2583744"/>
          </a:xfrm>
          <a:prstGeom prst="rect">
            <a:avLst/>
          </a:prstGeom>
        </p:spPr>
      </p:pic>
      <p:sp>
        <p:nvSpPr>
          <p:cNvPr id="7" name="TextBox 6">
            <a:extLst>
              <a:ext uri="{FF2B5EF4-FFF2-40B4-BE49-F238E27FC236}">
                <a16:creationId xmlns:a16="http://schemas.microsoft.com/office/drawing/2014/main" id="{3B9C8D15-36F6-49E7-B26D-2B59E00A17DE}"/>
              </a:ext>
            </a:extLst>
          </p:cNvPr>
          <p:cNvSpPr txBox="1"/>
          <p:nvPr/>
        </p:nvSpPr>
        <p:spPr>
          <a:xfrm>
            <a:off x="5565422" y="5043100"/>
            <a:ext cx="3352800" cy="276999"/>
          </a:xfrm>
          <a:prstGeom prst="rect">
            <a:avLst/>
          </a:prstGeom>
          <a:noFill/>
        </p:spPr>
        <p:txBody>
          <a:bodyPr wrap="square" rtlCol="0">
            <a:spAutoFit/>
          </a:bodyPr>
          <a:lstStyle/>
          <a:p>
            <a:pPr algn="r"/>
            <a:r>
              <a:rPr lang="en-US" sz="1200" dirty="0"/>
              <a:t>Nicole </a:t>
            </a:r>
            <a:r>
              <a:rPr lang="en-US" sz="1200" dirty="0" err="1"/>
              <a:t>Noren</a:t>
            </a:r>
            <a:r>
              <a:rPr lang="en-US" sz="1200" dirty="0"/>
              <a:t>, Ventura Museum</a:t>
            </a:r>
          </a:p>
        </p:txBody>
      </p:sp>
    </p:spTree>
    <p:extLst>
      <p:ext uri="{BB962C8B-B14F-4D97-AF65-F5344CB8AC3E}">
        <p14:creationId xmlns:p14="http://schemas.microsoft.com/office/powerpoint/2010/main" val="692317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66E-19DA-4059-B8C8-BB4A9B842500}"/>
              </a:ext>
            </a:extLst>
          </p:cNvPr>
          <p:cNvSpPr>
            <a:spLocks noGrp="1"/>
          </p:cNvSpPr>
          <p:nvPr>
            <p:ph type="title"/>
          </p:nvPr>
        </p:nvSpPr>
        <p:spPr>
          <a:xfrm>
            <a:off x="457200" y="-96837"/>
            <a:ext cx="8229600" cy="1143000"/>
          </a:xfrm>
        </p:spPr>
        <p:txBody>
          <a:bodyPr/>
          <a:lstStyle/>
          <a:p>
            <a:r>
              <a:rPr lang="en-US" dirty="0"/>
              <a:t>Erosion reduction treatments</a:t>
            </a:r>
          </a:p>
        </p:txBody>
      </p:sp>
      <p:sp>
        <p:nvSpPr>
          <p:cNvPr id="3" name="Content Placeholder 2">
            <a:extLst>
              <a:ext uri="{FF2B5EF4-FFF2-40B4-BE49-F238E27FC236}">
                <a16:creationId xmlns:a16="http://schemas.microsoft.com/office/drawing/2014/main" id="{0EB651D9-96AF-4636-A5A7-064DA44F3A0C}"/>
              </a:ext>
            </a:extLst>
          </p:cNvPr>
          <p:cNvSpPr>
            <a:spLocks noGrp="1"/>
          </p:cNvSpPr>
          <p:nvPr>
            <p:ph sz="half" idx="1"/>
          </p:nvPr>
        </p:nvSpPr>
        <p:spPr>
          <a:xfrm>
            <a:off x="457200" y="989854"/>
            <a:ext cx="3196279" cy="4154392"/>
          </a:xfrm>
        </p:spPr>
        <p:txBody>
          <a:bodyPr/>
          <a:lstStyle/>
          <a:p>
            <a:r>
              <a:rPr lang="en-US" dirty="0"/>
              <a:t>Large scale</a:t>
            </a:r>
          </a:p>
          <a:p>
            <a:pPr lvl="1"/>
            <a:r>
              <a:rPr lang="en-US" dirty="0"/>
              <a:t>Retaining walls and rock revetments</a:t>
            </a:r>
          </a:p>
          <a:p>
            <a:pPr lvl="1"/>
            <a:r>
              <a:rPr lang="en-US" dirty="0"/>
              <a:t>Terraces</a:t>
            </a:r>
          </a:p>
          <a:p>
            <a:r>
              <a:rPr lang="en-US" dirty="0"/>
              <a:t>Medium scale</a:t>
            </a:r>
          </a:p>
          <a:p>
            <a:pPr lvl="1"/>
            <a:r>
              <a:rPr lang="en-US" dirty="0"/>
              <a:t>Fencing</a:t>
            </a:r>
          </a:p>
          <a:p>
            <a:pPr lvl="1"/>
            <a:r>
              <a:rPr lang="en-US" dirty="0"/>
              <a:t>Logs and contour felling</a:t>
            </a:r>
          </a:p>
          <a:p>
            <a:pPr lvl="1"/>
            <a:r>
              <a:rPr lang="en-US" dirty="0"/>
              <a:t>Wattles</a:t>
            </a:r>
          </a:p>
          <a:p>
            <a:pPr lvl="1"/>
            <a:r>
              <a:rPr lang="en-US" dirty="0"/>
              <a:t>Geotextiles</a:t>
            </a:r>
          </a:p>
          <a:p>
            <a:pPr lvl="2"/>
            <a:endParaRPr lang="en-US" dirty="0"/>
          </a:p>
        </p:txBody>
      </p:sp>
      <p:sp>
        <p:nvSpPr>
          <p:cNvPr id="4" name="Content Placeholder 3">
            <a:extLst>
              <a:ext uri="{FF2B5EF4-FFF2-40B4-BE49-F238E27FC236}">
                <a16:creationId xmlns:a16="http://schemas.microsoft.com/office/drawing/2014/main" id="{99E09B97-385D-45DE-928C-4069A0036A19}"/>
              </a:ext>
            </a:extLst>
          </p:cNvPr>
          <p:cNvSpPr>
            <a:spLocks noGrp="1"/>
          </p:cNvSpPr>
          <p:nvPr>
            <p:ph sz="half" idx="2"/>
          </p:nvPr>
        </p:nvSpPr>
        <p:spPr>
          <a:xfrm>
            <a:off x="4150839" y="913606"/>
            <a:ext cx="4038600" cy="2000250"/>
          </a:xfrm>
        </p:spPr>
        <p:txBody>
          <a:bodyPr/>
          <a:lstStyle/>
          <a:p>
            <a:r>
              <a:rPr lang="en-US" dirty="0"/>
              <a:t>Distributed</a:t>
            </a:r>
          </a:p>
          <a:p>
            <a:pPr lvl="1"/>
            <a:r>
              <a:rPr lang="en-US" dirty="0"/>
              <a:t>Rice straw</a:t>
            </a:r>
          </a:p>
          <a:p>
            <a:pPr lvl="1"/>
            <a:r>
              <a:rPr lang="en-US" dirty="0"/>
              <a:t>Distributed mulch</a:t>
            </a:r>
          </a:p>
          <a:p>
            <a:pPr lvl="1"/>
            <a:r>
              <a:rPr lang="en-US" dirty="0" err="1"/>
              <a:t>Hydromulch</a:t>
            </a:r>
            <a:endParaRPr lang="en-US" dirty="0"/>
          </a:p>
          <a:p>
            <a:pPr lvl="1"/>
            <a:r>
              <a:rPr lang="en-US" i="1" dirty="0"/>
              <a:t>Seeding</a:t>
            </a:r>
          </a:p>
          <a:p>
            <a:endParaRPr lang="en-US" dirty="0"/>
          </a:p>
        </p:txBody>
      </p:sp>
      <p:pic>
        <p:nvPicPr>
          <p:cNvPr id="6" name="Picture 5">
            <a:extLst>
              <a:ext uri="{FF2B5EF4-FFF2-40B4-BE49-F238E27FC236}">
                <a16:creationId xmlns:a16="http://schemas.microsoft.com/office/drawing/2014/main" id="{FD5B7416-336C-4D51-8DE4-483DC79E941C}"/>
              </a:ext>
            </a:extLst>
          </p:cNvPr>
          <p:cNvPicPr>
            <a:picLocks noChangeAspect="1"/>
          </p:cNvPicPr>
          <p:nvPr/>
        </p:nvPicPr>
        <p:blipFill>
          <a:blip r:embed="rId2"/>
          <a:stretch>
            <a:fillRect/>
          </a:stretch>
        </p:blipFill>
        <p:spPr>
          <a:xfrm>
            <a:off x="4280747" y="3294920"/>
            <a:ext cx="3196278" cy="2836697"/>
          </a:xfrm>
          <a:prstGeom prst="rect">
            <a:avLst/>
          </a:prstGeom>
        </p:spPr>
      </p:pic>
      <p:sp>
        <p:nvSpPr>
          <p:cNvPr id="7" name="TextBox 6">
            <a:extLst>
              <a:ext uri="{FF2B5EF4-FFF2-40B4-BE49-F238E27FC236}">
                <a16:creationId xmlns:a16="http://schemas.microsoft.com/office/drawing/2014/main" id="{7F35F4F6-1BB3-4A06-9220-9623B679DC8E}"/>
              </a:ext>
            </a:extLst>
          </p:cNvPr>
          <p:cNvSpPr txBox="1"/>
          <p:nvPr/>
        </p:nvSpPr>
        <p:spPr>
          <a:xfrm>
            <a:off x="5358751" y="5993117"/>
            <a:ext cx="2622494" cy="276999"/>
          </a:xfrm>
          <a:prstGeom prst="rect">
            <a:avLst/>
          </a:prstGeom>
          <a:noFill/>
        </p:spPr>
        <p:txBody>
          <a:bodyPr wrap="square" rtlCol="0">
            <a:spAutoFit/>
          </a:bodyPr>
          <a:lstStyle/>
          <a:p>
            <a:r>
              <a:rPr lang="en-US" sz="1200" dirty="0"/>
              <a:t>USFS RMRS</a:t>
            </a:r>
          </a:p>
        </p:txBody>
      </p:sp>
    </p:spTree>
    <p:extLst>
      <p:ext uri="{BB962C8B-B14F-4D97-AF65-F5344CB8AC3E}">
        <p14:creationId xmlns:p14="http://schemas.microsoft.com/office/powerpoint/2010/main" val="2424697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9008356-C189-412C-AC45-295A7ECC8B71}"/>
              </a:ext>
            </a:extLst>
          </p:cNvPr>
          <p:cNvGraphicFramePr>
            <a:graphicFrameLocks noChangeAspect="1"/>
          </p:cNvGraphicFramePr>
          <p:nvPr>
            <p:extLst>
              <p:ext uri="{D42A27DB-BD31-4B8C-83A1-F6EECF244321}">
                <p14:modId xmlns:p14="http://schemas.microsoft.com/office/powerpoint/2010/main" val="3265318408"/>
              </p:ext>
            </p:extLst>
          </p:nvPr>
        </p:nvGraphicFramePr>
        <p:xfrm>
          <a:off x="134471" y="1"/>
          <a:ext cx="8822399" cy="6817308"/>
        </p:xfrm>
        <a:graphic>
          <a:graphicData uri="http://schemas.openxmlformats.org/presentationml/2006/ole">
            <mc:AlternateContent xmlns:mc="http://schemas.openxmlformats.org/markup-compatibility/2006">
              <mc:Choice xmlns:v="urn:schemas-microsoft-com:vml" Requires="v">
                <p:oleObj spid="_x0000_s1031" name="Acrobat Document" r:id="rId3" imgW="7543800" imgH="5829300" progId="Acrobat.Document.2015">
                  <p:embed/>
                </p:oleObj>
              </mc:Choice>
              <mc:Fallback>
                <p:oleObj name="Acrobat Document" r:id="rId3" imgW="7543800" imgH="5829300" progId="Acrobat.Document.2015">
                  <p:embed/>
                  <p:pic>
                    <p:nvPicPr>
                      <p:cNvPr id="0" name=""/>
                      <p:cNvPicPr/>
                      <p:nvPr/>
                    </p:nvPicPr>
                    <p:blipFill>
                      <a:blip r:embed="rId4"/>
                      <a:stretch>
                        <a:fillRect/>
                      </a:stretch>
                    </p:blipFill>
                    <p:spPr>
                      <a:xfrm>
                        <a:off x="134471" y="1"/>
                        <a:ext cx="8822399" cy="681730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D565649-747B-4276-9C10-09E442F1401A}"/>
              </a:ext>
            </a:extLst>
          </p:cNvPr>
          <p:cNvSpPr txBox="1"/>
          <p:nvPr/>
        </p:nvSpPr>
        <p:spPr>
          <a:xfrm>
            <a:off x="2144889" y="6355644"/>
            <a:ext cx="5350933" cy="46166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739BFD60-11BC-42DD-86C6-40C3DB90ED2B}"/>
              </a:ext>
            </a:extLst>
          </p:cNvPr>
          <p:cNvSpPr txBox="1"/>
          <p:nvPr/>
        </p:nvSpPr>
        <p:spPr>
          <a:xfrm>
            <a:off x="394614" y="6089035"/>
            <a:ext cx="8083341" cy="707886"/>
          </a:xfrm>
          <a:prstGeom prst="rect">
            <a:avLst/>
          </a:prstGeom>
          <a:noFill/>
        </p:spPr>
        <p:txBody>
          <a:bodyPr wrap="square" rtlCol="0">
            <a:spAutoFit/>
          </a:bodyPr>
          <a:lstStyle/>
          <a:p>
            <a:pPr algn="ctr"/>
            <a:r>
              <a:rPr lang="en-US" sz="2000" dirty="0"/>
              <a:t>From USFS Rocky Mountain Research Station</a:t>
            </a:r>
          </a:p>
          <a:p>
            <a:pPr algn="ctr"/>
            <a:r>
              <a:rPr lang="en-US" sz="2000" dirty="0"/>
              <a:t>https://forest.moscowfsl.wsu.edu/BAERTOOLS/HillslopeTrt/</a:t>
            </a:r>
          </a:p>
        </p:txBody>
      </p:sp>
    </p:spTree>
    <p:extLst>
      <p:ext uri="{BB962C8B-B14F-4D97-AF65-F5344CB8AC3E}">
        <p14:creationId xmlns:p14="http://schemas.microsoft.com/office/powerpoint/2010/main" val="29152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444B-18FA-4735-AD8A-913C2A276DB9}"/>
              </a:ext>
            </a:extLst>
          </p:cNvPr>
          <p:cNvSpPr>
            <a:spLocks noGrp="1"/>
          </p:cNvSpPr>
          <p:nvPr>
            <p:ph type="title"/>
          </p:nvPr>
        </p:nvSpPr>
        <p:spPr>
          <a:xfrm>
            <a:off x="457200" y="0"/>
            <a:ext cx="8229600" cy="1143000"/>
          </a:xfrm>
        </p:spPr>
        <p:txBody>
          <a:bodyPr/>
          <a:lstStyle/>
          <a:p>
            <a:r>
              <a:rPr lang="en-US" dirty="0"/>
              <a:t>Issues with erosion treatments</a:t>
            </a:r>
          </a:p>
        </p:txBody>
      </p:sp>
      <p:sp>
        <p:nvSpPr>
          <p:cNvPr id="3" name="Content Placeholder 2">
            <a:extLst>
              <a:ext uri="{FF2B5EF4-FFF2-40B4-BE49-F238E27FC236}">
                <a16:creationId xmlns:a16="http://schemas.microsoft.com/office/drawing/2014/main" id="{6B74BF60-A0E7-45D4-A91B-C3BB60302038}"/>
              </a:ext>
            </a:extLst>
          </p:cNvPr>
          <p:cNvSpPr>
            <a:spLocks noGrp="1"/>
          </p:cNvSpPr>
          <p:nvPr>
            <p:ph sz="half" idx="1"/>
          </p:nvPr>
        </p:nvSpPr>
        <p:spPr>
          <a:xfrm>
            <a:off x="999066" y="1143000"/>
            <a:ext cx="7580489" cy="4154392"/>
          </a:xfrm>
        </p:spPr>
        <p:txBody>
          <a:bodyPr/>
          <a:lstStyle/>
          <a:p>
            <a:r>
              <a:rPr lang="en-US" dirty="0"/>
              <a:t>Choose treatments based on proximity to values, slope, burn severity, and to the best ability, weather prediction</a:t>
            </a:r>
          </a:p>
          <a:p>
            <a:r>
              <a:rPr lang="en-US" dirty="0"/>
              <a:t>Determine short vs long term goals</a:t>
            </a:r>
          </a:p>
        </p:txBody>
      </p:sp>
      <p:pic>
        <p:nvPicPr>
          <p:cNvPr id="5" name="Content Placeholder 4">
            <a:extLst>
              <a:ext uri="{FF2B5EF4-FFF2-40B4-BE49-F238E27FC236}">
                <a16:creationId xmlns:a16="http://schemas.microsoft.com/office/drawing/2014/main" id="{9961106D-7CD7-40DE-82F1-3258262FDDC3}"/>
              </a:ext>
            </a:extLst>
          </p:cNvPr>
          <p:cNvPicPr>
            <a:picLocks noGrp="1" noChangeAspect="1"/>
          </p:cNvPicPr>
          <p:nvPr>
            <p:ph sz="half" idx="2"/>
          </p:nvPr>
        </p:nvPicPr>
        <p:blipFill>
          <a:blip r:embed="rId2"/>
          <a:stretch>
            <a:fillRect/>
          </a:stretch>
        </p:blipFill>
        <p:spPr>
          <a:xfrm>
            <a:off x="891821" y="3050863"/>
            <a:ext cx="5604934" cy="3565638"/>
          </a:xfrm>
          <a:prstGeom prst="rect">
            <a:avLst/>
          </a:prstGeom>
        </p:spPr>
      </p:pic>
      <p:sp>
        <p:nvSpPr>
          <p:cNvPr id="6" name="TextBox 5">
            <a:extLst>
              <a:ext uri="{FF2B5EF4-FFF2-40B4-BE49-F238E27FC236}">
                <a16:creationId xmlns:a16="http://schemas.microsoft.com/office/drawing/2014/main" id="{D40DD000-E623-41DB-8D28-7D47C7F11B34}"/>
              </a:ext>
            </a:extLst>
          </p:cNvPr>
          <p:cNvSpPr txBox="1"/>
          <p:nvPr/>
        </p:nvSpPr>
        <p:spPr>
          <a:xfrm>
            <a:off x="6807201" y="4145340"/>
            <a:ext cx="2280355" cy="1569660"/>
          </a:xfrm>
          <a:prstGeom prst="rect">
            <a:avLst/>
          </a:prstGeom>
          <a:noFill/>
        </p:spPr>
        <p:txBody>
          <a:bodyPr wrap="square" rtlCol="0">
            <a:spAutoFit/>
          </a:bodyPr>
          <a:lstStyle/>
          <a:p>
            <a:r>
              <a:rPr lang="en-US" dirty="0"/>
              <a:t>USDA Natural Resources Conservation Service (NRCS)</a:t>
            </a:r>
          </a:p>
        </p:txBody>
      </p:sp>
    </p:spTree>
    <p:extLst>
      <p:ext uri="{BB962C8B-B14F-4D97-AF65-F5344CB8AC3E}">
        <p14:creationId xmlns:p14="http://schemas.microsoft.com/office/powerpoint/2010/main" val="3665726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ADF2-1BA8-4F54-A51D-F3637A24EB63}"/>
              </a:ext>
            </a:extLst>
          </p:cNvPr>
          <p:cNvSpPr>
            <a:spLocks noGrp="1"/>
          </p:cNvSpPr>
          <p:nvPr>
            <p:ph type="title"/>
          </p:nvPr>
        </p:nvSpPr>
        <p:spPr>
          <a:xfrm>
            <a:off x="457200" y="274638"/>
            <a:ext cx="2613378" cy="1143000"/>
          </a:xfrm>
        </p:spPr>
        <p:txBody>
          <a:bodyPr/>
          <a:lstStyle/>
          <a:p>
            <a:r>
              <a:rPr lang="en-US" dirty="0"/>
              <a:t>Seeding</a:t>
            </a:r>
          </a:p>
        </p:txBody>
      </p:sp>
      <p:sp>
        <p:nvSpPr>
          <p:cNvPr id="3" name="Content Placeholder 2">
            <a:extLst>
              <a:ext uri="{FF2B5EF4-FFF2-40B4-BE49-F238E27FC236}">
                <a16:creationId xmlns:a16="http://schemas.microsoft.com/office/drawing/2014/main" id="{28F3449B-AC47-486E-BD0E-53F914210981}"/>
              </a:ext>
            </a:extLst>
          </p:cNvPr>
          <p:cNvSpPr>
            <a:spLocks noGrp="1"/>
          </p:cNvSpPr>
          <p:nvPr>
            <p:ph sz="half" idx="1"/>
          </p:nvPr>
        </p:nvSpPr>
        <p:spPr>
          <a:xfrm>
            <a:off x="683871" y="2039720"/>
            <a:ext cx="4114800" cy="4154392"/>
          </a:xfrm>
        </p:spPr>
        <p:txBody>
          <a:bodyPr/>
          <a:lstStyle/>
          <a:p>
            <a:r>
              <a:rPr lang="en-US" dirty="0"/>
              <a:t>Reasons</a:t>
            </a:r>
          </a:p>
          <a:p>
            <a:pPr lvl="1"/>
            <a:r>
              <a:rPr lang="en-US" sz="2800" dirty="0"/>
              <a:t>Slope stabilization</a:t>
            </a:r>
          </a:p>
          <a:p>
            <a:pPr lvl="1"/>
            <a:r>
              <a:rPr lang="en-US" sz="2800" dirty="0"/>
              <a:t>Runoff reduction</a:t>
            </a:r>
          </a:p>
          <a:p>
            <a:pPr lvl="1"/>
            <a:r>
              <a:rPr lang="en-US" sz="2800" dirty="0"/>
              <a:t>Forage</a:t>
            </a:r>
          </a:p>
          <a:p>
            <a:pPr lvl="1"/>
            <a:r>
              <a:rPr lang="en-US" sz="2800" dirty="0"/>
              <a:t>Ecological restoration</a:t>
            </a:r>
          </a:p>
          <a:p>
            <a:pPr lvl="1"/>
            <a:r>
              <a:rPr lang="en-US" sz="2800" dirty="0"/>
              <a:t>Control invasive species (used in sagebrush for </a:t>
            </a:r>
            <a:r>
              <a:rPr lang="en-US" sz="2800" dirty="0" err="1"/>
              <a:t>cheatgrass</a:t>
            </a:r>
            <a:r>
              <a:rPr lang="en-US" sz="2800" dirty="0"/>
              <a:t>)</a:t>
            </a:r>
          </a:p>
        </p:txBody>
      </p:sp>
      <p:sp>
        <p:nvSpPr>
          <p:cNvPr id="4" name="Content Placeholder 3">
            <a:extLst>
              <a:ext uri="{FF2B5EF4-FFF2-40B4-BE49-F238E27FC236}">
                <a16:creationId xmlns:a16="http://schemas.microsoft.com/office/drawing/2014/main" id="{06A46371-0F8C-41A3-A301-A4668D6FBC95}"/>
              </a:ext>
            </a:extLst>
          </p:cNvPr>
          <p:cNvSpPr>
            <a:spLocks noGrp="1"/>
          </p:cNvSpPr>
          <p:nvPr>
            <p:ph sz="half" idx="2"/>
          </p:nvPr>
        </p:nvSpPr>
        <p:spPr>
          <a:xfrm>
            <a:off x="4648200" y="2126756"/>
            <a:ext cx="4038600" cy="3714873"/>
          </a:xfrm>
        </p:spPr>
        <p:txBody>
          <a:bodyPr/>
          <a:lstStyle/>
          <a:p>
            <a:r>
              <a:rPr lang="en-US" dirty="0"/>
              <a:t>Types</a:t>
            </a:r>
          </a:p>
          <a:p>
            <a:pPr lvl="1"/>
            <a:r>
              <a:rPr lang="en-US" sz="2800" dirty="0">
                <a:solidFill>
                  <a:schemeClr val="accent2"/>
                </a:solidFill>
              </a:rPr>
              <a:t>Exotic annuals</a:t>
            </a:r>
          </a:p>
          <a:p>
            <a:pPr lvl="2"/>
            <a:r>
              <a:rPr lang="en-US" sz="2800" dirty="0"/>
              <a:t>Exotic sterile hybrids</a:t>
            </a:r>
          </a:p>
          <a:p>
            <a:pPr lvl="1"/>
            <a:r>
              <a:rPr lang="en-US" sz="2800" dirty="0"/>
              <a:t>Native – annuals plus perennials</a:t>
            </a:r>
          </a:p>
          <a:p>
            <a:pPr lvl="1"/>
            <a:r>
              <a:rPr lang="en-US" sz="2800" dirty="0"/>
              <a:t>Trees (where appropriate)</a:t>
            </a:r>
          </a:p>
          <a:p>
            <a:pPr marL="0" indent="0">
              <a:buNone/>
            </a:pPr>
            <a:endParaRPr lang="en-US" dirty="0"/>
          </a:p>
        </p:txBody>
      </p:sp>
      <p:pic>
        <p:nvPicPr>
          <p:cNvPr id="6" name="Picture 5">
            <a:extLst>
              <a:ext uri="{FF2B5EF4-FFF2-40B4-BE49-F238E27FC236}">
                <a16:creationId xmlns:a16="http://schemas.microsoft.com/office/drawing/2014/main" id="{6EAF2D20-9D2D-4CA0-8D85-B922DB390809}"/>
              </a:ext>
            </a:extLst>
          </p:cNvPr>
          <p:cNvPicPr>
            <a:picLocks noChangeAspect="1"/>
          </p:cNvPicPr>
          <p:nvPr/>
        </p:nvPicPr>
        <p:blipFill>
          <a:blip r:embed="rId2"/>
          <a:stretch>
            <a:fillRect/>
          </a:stretch>
        </p:blipFill>
        <p:spPr>
          <a:xfrm>
            <a:off x="3211011" y="-434480"/>
            <a:ext cx="5932989" cy="2561236"/>
          </a:xfrm>
          <a:prstGeom prst="rect">
            <a:avLst/>
          </a:prstGeom>
        </p:spPr>
      </p:pic>
    </p:spTree>
    <p:extLst>
      <p:ext uri="{BB962C8B-B14F-4D97-AF65-F5344CB8AC3E}">
        <p14:creationId xmlns:p14="http://schemas.microsoft.com/office/powerpoint/2010/main" val="335437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ADF2-1BA8-4F54-A51D-F3637A24EB63}"/>
              </a:ext>
            </a:extLst>
          </p:cNvPr>
          <p:cNvSpPr>
            <a:spLocks noGrp="1"/>
          </p:cNvSpPr>
          <p:nvPr>
            <p:ph type="title"/>
          </p:nvPr>
        </p:nvSpPr>
        <p:spPr>
          <a:xfrm>
            <a:off x="457200" y="119464"/>
            <a:ext cx="8229600" cy="1143000"/>
          </a:xfrm>
        </p:spPr>
        <p:txBody>
          <a:bodyPr/>
          <a:lstStyle/>
          <a:p>
            <a:r>
              <a:rPr lang="en-US" dirty="0"/>
              <a:t>To seed or not to seed</a:t>
            </a:r>
          </a:p>
        </p:txBody>
      </p:sp>
      <p:sp>
        <p:nvSpPr>
          <p:cNvPr id="4" name="Content Placeholder 3">
            <a:extLst>
              <a:ext uri="{FF2B5EF4-FFF2-40B4-BE49-F238E27FC236}">
                <a16:creationId xmlns:a16="http://schemas.microsoft.com/office/drawing/2014/main" id="{06A46371-0F8C-41A3-A301-A4668D6FBC95}"/>
              </a:ext>
            </a:extLst>
          </p:cNvPr>
          <p:cNvSpPr>
            <a:spLocks noGrp="1"/>
          </p:cNvSpPr>
          <p:nvPr>
            <p:ph sz="half" idx="2"/>
          </p:nvPr>
        </p:nvSpPr>
        <p:spPr>
          <a:xfrm>
            <a:off x="378177" y="1483300"/>
            <a:ext cx="8229600" cy="4154393"/>
          </a:xfrm>
        </p:spPr>
        <p:txBody>
          <a:bodyPr/>
          <a:lstStyle/>
          <a:p>
            <a:r>
              <a:rPr lang="en-US" dirty="0"/>
              <a:t>Issues in chaparral/CSS</a:t>
            </a:r>
          </a:p>
          <a:p>
            <a:pPr lvl="1"/>
            <a:r>
              <a:rPr lang="en-US" sz="2800" dirty="0"/>
              <a:t>Expensive (especially if </a:t>
            </a:r>
            <a:r>
              <a:rPr lang="en-US" sz="2800" dirty="0" err="1"/>
              <a:t>hydroseed+mulch</a:t>
            </a:r>
            <a:r>
              <a:rPr lang="en-US" sz="2800" dirty="0"/>
              <a:t>)</a:t>
            </a:r>
          </a:p>
          <a:p>
            <a:pPr lvl="1"/>
            <a:r>
              <a:rPr lang="en-US" sz="2800" dirty="0"/>
              <a:t>Native seed supplies limited</a:t>
            </a:r>
          </a:p>
          <a:p>
            <a:pPr lvl="1"/>
            <a:r>
              <a:rPr lang="en-US" sz="2800" dirty="0"/>
              <a:t>Timing is critical (heavy rains can wash seed away)</a:t>
            </a:r>
          </a:p>
          <a:p>
            <a:pPr lvl="1"/>
            <a:r>
              <a:rPr lang="en-US" sz="2800" dirty="0"/>
              <a:t>Produces effective cover only ~ 30 to 50% of the time</a:t>
            </a:r>
          </a:p>
          <a:p>
            <a:pPr lvl="1"/>
            <a:r>
              <a:rPr lang="en-US" sz="2800" dirty="0"/>
              <a:t>Can lead to increased fine fuels for following fire season</a:t>
            </a:r>
          </a:p>
        </p:txBody>
      </p:sp>
    </p:spTree>
    <p:extLst>
      <p:ext uri="{BB962C8B-B14F-4D97-AF65-F5344CB8AC3E}">
        <p14:creationId xmlns:p14="http://schemas.microsoft.com/office/powerpoint/2010/main" val="86019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t>SAFE Landscapes</a:t>
            </a:r>
          </a:p>
        </p:txBody>
      </p:sp>
      <p:sp>
        <p:nvSpPr>
          <p:cNvPr id="13315" name="Rectangle 3"/>
          <p:cNvSpPr>
            <a:spLocks noGrp="1" noChangeArrowheads="1"/>
          </p:cNvSpPr>
          <p:nvPr>
            <p:ph type="body" idx="1"/>
          </p:nvPr>
        </p:nvSpPr>
        <p:spPr>
          <a:xfrm>
            <a:off x="457200" y="1417638"/>
            <a:ext cx="8229600" cy="4530725"/>
          </a:xfrm>
        </p:spPr>
        <p:txBody>
          <a:bodyPr/>
          <a:lstStyle/>
          <a:p>
            <a:pPr eaLnBrk="1" hangingPunct="1">
              <a:defRPr/>
            </a:pPr>
            <a:r>
              <a:rPr lang="en-US" dirty="0"/>
              <a:t>Sustainable </a:t>
            </a:r>
            <a:r>
              <a:rPr lang="en-US" i="1" dirty="0"/>
              <a:t>and</a:t>
            </a:r>
            <a:r>
              <a:rPr lang="en-US" dirty="0"/>
              <a:t> Firesafe</a:t>
            </a:r>
          </a:p>
          <a:p>
            <a:pPr lvl="1" eaLnBrk="1" hangingPunct="1">
              <a:defRPr/>
            </a:pPr>
            <a:r>
              <a:rPr lang="en-US" dirty="0"/>
              <a:t>Improve fire safety and preparedness in the wildland/urban interface to protect life and property</a:t>
            </a:r>
          </a:p>
          <a:p>
            <a:pPr lvl="1" eaLnBrk="1" hangingPunct="1">
              <a:defRPr/>
            </a:pPr>
            <a:r>
              <a:rPr lang="en-US" dirty="0"/>
              <a:t>Protect the health of neighboring wildlands</a:t>
            </a:r>
          </a:p>
        </p:txBody>
      </p:sp>
      <p:pic>
        <p:nvPicPr>
          <p:cNvPr id="2" name="Picture 1">
            <a:extLst>
              <a:ext uri="{FF2B5EF4-FFF2-40B4-BE49-F238E27FC236}">
                <a16:creationId xmlns:a16="http://schemas.microsoft.com/office/drawing/2014/main" id="{BB2A982F-84E7-48F5-913A-8F43F6D2DAB0}"/>
              </a:ext>
            </a:extLst>
          </p:cNvPr>
          <p:cNvPicPr>
            <a:picLocks noChangeAspect="1"/>
          </p:cNvPicPr>
          <p:nvPr/>
        </p:nvPicPr>
        <p:blipFill>
          <a:blip r:embed="rId3"/>
          <a:stretch>
            <a:fillRect/>
          </a:stretch>
        </p:blipFill>
        <p:spPr>
          <a:xfrm>
            <a:off x="1293771" y="4275947"/>
            <a:ext cx="2670279" cy="2005758"/>
          </a:xfrm>
          <a:prstGeom prst="rect">
            <a:avLst/>
          </a:prstGeom>
        </p:spPr>
      </p:pic>
    </p:spTree>
    <p:extLst>
      <p:ext uri="{BB962C8B-B14F-4D97-AF65-F5344CB8AC3E}">
        <p14:creationId xmlns:p14="http://schemas.microsoft.com/office/powerpoint/2010/main" val="506376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ADF2-1BA8-4F54-A51D-F3637A24EB63}"/>
              </a:ext>
            </a:extLst>
          </p:cNvPr>
          <p:cNvSpPr>
            <a:spLocks noGrp="1"/>
          </p:cNvSpPr>
          <p:nvPr>
            <p:ph type="title"/>
          </p:nvPr>
        </p:nvSpPr>
        <p:spPr>
          <a:xfrm>
            <a:off x="457200" y="-115887"/>
            <a:ext cx="8229600" cy="1143000"/>
          </a:xfrm>
        </p:spPr>
        <p:txBody>
          <a:bodyPr/>
          <a:lstStyle/>
          <a:p>
            <a:r>
              <a:rPr lang="en-US" dirty="0"/>
              <a:t>To seed or not to seed</a:t>
            </a:r>
          </a:p>
        </p:txBody>
      </p:sp>
      <p:sp>
        <p:nvSpPr>
          <p:cNvPr id="4" name="Content Placeholder 3">
            <a:extLst>
              <a:ext uri="{FF2B5EF4-FFF2-40B4-BE49-F238E27FC236}">
                <a16:creationId xmlns:a16="http://schemas.microsoft.com/office/drawing/2014/main" id="{06A46371-0F8C-41A3-A301-A4668D6FBC95}"/>
              </a:ext>
            </a:extLst>
          </p:cNvPr>
          <p:cNvSpPr>
            <a:spLocks noGrp="1"/>
          </p:cNvSpPr>
          <p:nvPr>
            <p:ph sz="half" idx="2"/>
          </p:nvPr>
        </p:nvSpPr>
        <p:spPr>
          <a:xfrm>
            <a:off x="273378" y="839833"/>
            <a:ext cx="7448222" cy="4154393"/>
          </a:xfrm>
        </p:spPr>
        <p:txBody>
          <a:bodyPr/>
          <a:lstStyle/>
          <a:p>
            <a:r>
              <a:rPr lang="en-US" sz="3200" dirty="0"/>
              <a:t>Issues in chaparral/CSS</a:t>
            </a:r>
          </a:p>
          <a:p>
            <a:pPr lvl="1"/>
            <a:r>
              <a:rPr lang="en-US" sz="2800" dirty="0"/>
              <a:t>To be effective, need to protect from grazing</a:t>
            </a:r>
          </a:p>
          <a:p>
            <a:pPr lvl="1"/>
            <a:r>
              <a:rPr lang="en-US" sz="2800" dirty="0"/>
              <a:t>Prone to predation, can attract vertebrate pests leading to slope destabilization</a:t>
            </a:r>
          </a:p>
          <a:p>
            <a:pPr lvl="1"/>
            <a:endParaRPr lang="en-US" sz="2800" dirty="0"/>
          </a:p>
          <a:p>
            <a:pPr lvl="1"/>
            <a:r>
              <a:rPr lang="en-US" sz="2800" dirty="0"/>
              <a:t>Inhibits medium-long term recovery of native vegetation</a:t>
            </a:r>
          </a:p>
          <a:p>
            <a:pPr lvl="2"/>
            <a:r>
              <a:rPr lang="en-US" sz="2800" dirty="0"/>
              <a:t>Compete w/native seed bank, inhibit fire followers =&gt; type conversion</a:t>
            </a:r>
          </a:p>
          <a:p>
            <a:pPr lvl="2"/>
            <a:r>
              <a:rPr lang="en-US" sz="2800" dirty="0"/>
              <a:t>Reduces biodiversity of woody species</a:t>
            </a:r>
          </a:p>
        </p:txBody>
      </p:sp>
      <p:pic>
        <p:nvPicPr>
          <p:cNvPr id="5" name="Picture 4">
            <a:extLst>
              <a:ext uri="{FF2B5EF4-FFF2-40B4-BE49-F238E27FC236}">
                <a16:creationId xmlns:a16="http://schemas.microsoft.com/office/drawing/2014/main" id="{6EE30787-CF7B-450E-9413-BE131C4AB72A}"/>
              </a:ext>
            </a:extLst>
          </p:cNvPr>
          <p:cNvPicPr>
            <a:picLocks noChangeAspect="1"/>
          </p:cNvPicPr>
          <p:nvPr/>
        </p:nvPicPr>
        <p:blipFill>
          <a:blip r:embed="rId2"/>
          <a:stretch>
            <a:fillRect/>
          </a:stretch>
        </p:blipFill>
        <p:spPr>
          <a:xfrm>
            <a:off x="6725708" y="2341875"/>
            <a:ext cx="2254603" cy="1150307"/>
          </a:xfrm>
          <a:prstGeom prst="rect">
            <a:avLst/>
          </a:prstGeom>
          <a:effectLst>
            <a:softEdge rad="76200"/>
          </a:effectLst>
        </p:spPr>
      </p:pic>
    </p:spTree>
    <p:extLst>
      <p:ext uri="{BB962C8B-B14F-4D97-AF65-F5344CB8AC3E}">
        <p14:creationId xmlns:p14="http://schemas.microsoft.com/office/powerpoint/2010/main" val="17418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ACBE-2109-42A1-B2BE-3320C3516671}"/>
              </a:ext>
            </a:extLst>
          </p:cNvPr>
          <p:cNvSpPr>
            <a:spLocks noGrp="1"/>
          </p:cNvSpPr>
          <p:nvPr>
            <p:ph type="title"/>
          </p:nvPr>
        </p:nvSpPr>
        <p:spPr>
          <a:xfrm>
            <a:off x="457200" y="0"/>
            <a:ext cx="5478942" cy="1143000"/>
          </a:xfrm>
        </p:spPr>
        <p:txBody>
          <a:bodyPr/>
          <a:lstStyle/>
          <a:p>
            <a:r>
              <a:rPr lang="en-US" dirty="0"/>
              <a:t>Other approaches</a:t>
            </a:r>
          </a:p>
        </p:txBody>
      </p:sp>
      <p:sp>
        <p:nvSpPr>
          <p:cNvPr id="3" name="Content Placeholder 2">
            <a:extLst>
              <a:ext uri="{FF2B5EF4-FFF2-40B4-BE49-F238E27FC236}">
                <a16:creationId xmlns:a16="http://schemas.microsoft.com/office/drawing/2014/main" id="{87753CC5-4C94-4104-A9F9-10A2FAED035D}"/>
              </a:ext>
            </a:extLst>
          </p:cNvPr>
          <p:cNvSpPr>
            <a:spLocks noGrp="1"/>
          </p:cNvSpPr>
          <p:nvPr>
            <p:ph sz="half" idx="1"/>
          </p:nvPr>
        </p:nvSpPr>
        <p:spPr>
          <a:xfrm>
            <a:off x="608028" y="987458"/>
            <a:ext cx="8078771" cy="4154392"/>
          </a:xfrm>
        </p:spPr>
        <p:txBody>
          <a:bodyPr/>
          <a:lstStyle/>
          <a:p>
            <a:r>
              <a:rPr lang="en-US" dirty="0"/>
              <a:t>Rice straw wattles and mulch</a:t>
            </a:r>
          </a:p>
          <a:p>
            <a:pPr lvl="1"/>
            <a:r>
              <a:rPr lang="en-US" dirty="0"/>
              <a:t>Effective for moderate slopes</a:t>
            </a:r>
          </a:p>
          <a:p>
            <a:pPr lvl="1"/>
            <a:r>
              <a:rPr lang="en-US" dirty="0"/>
              <a:t>Weed free formulation and staging</a:t>
            </a:r>
          </a:p>
          <a:p>
            <a:pPr lvl="1"/>
            <a:r>
              <a:rPr lang="en-US" dirty="0"/>
              <a:t>Relatively inexpensive</a:t>
            </a:r>
          </a:p>
          <a:p>
            <a:r>
              <a:rPr lang="en-US" dirty="0"/>
              <a:t>Fencing</a:t>
            </a:r>
          </a:p>
          <a:p>
            <a:pPr lvl="1"/>
            <a:r>
              <a:rPr lang="en-US" dirty="0"/>
              <a:t>Inexpensive, captures dry ravel before rains</a:t>
            </a:r>
          </a:p>
          <a:p>
            <a:pPr lvl="1"/>
            <a:r>
              <a:rPr lang="en-US" dirty="0"/>
              <a:t>Needs to be removed</a:t>
            </a:r>
          </a:p>
          <a:p>
            <a:r>
              <a:rPr lang="en-US" dirty="0"/>
              <a:t>Geotextiles</a:t>
            </a:r>
          </a:p>
          <a:p>
            <a:pPr lvl="1"/>
            <a:r>
              <a:rPr lang="en-US" dirty="0"/>
              <a:t>Jute or coir textiles of different weave sizes</a:t>
            </a:r>
          </a:p>
          <a:p>
            <a:pPr lvl="1"/>
            <a:r>
              <a:rPr lang="en-US" dirty="0"/>
              <a:t>Can be used on steep slopes, must be anchored</a:t>
            </a:r>
          </a:p>
          <a:p>
            <a:pPr lvl="1"/>
            <a:r>
              <a:rPr lang="en-US" dirty="0"/>
              <a:t>Expensive</a:t>
            </a:r>
          </a:p>
          <a:p>
            <a:endParaRPr lang="en-US" dirty="0"/>
          </a:p>
          <a:p>
            <a:endParaRPr lang="en-US" dirty="0"/>
          </a:p>
        </p:txBody>
      </p:sp>
      <p:pic>
        <p:nvPicPr>
          <p:cNvPr id="5" name="Picture 4">
            <a:extLst>
              <a:ext uri="{FF2B5EF4-FFF2-40B4-BE49-F238E27FC236}">
                <a16:creationId xmlns:a16="http://schemas.microsoft.com/office/drawing/2014/main" id="{674C63D8-786D-46B7-894A-4D31555FAEF3}"/>
              </a:ext>
            </a:extLst>
          </p:cNvPr>
          <p:cNvPicPr>
            <a:picLocks noChangeAspect="1"/>
          </p:cNvPicPr>
          <p:nvPr/>
        </p:nvPicPr>
        <p:blipFill>
          <a:blip r:embed="rId2"/>
          <a:stretch>
            <a:fillRect/>
          </a:stretch>
        </p:blipFill>
        <p:spPr>
          <a:xfrm>
            <a:off x="6233723" y="258767"/>
            <a:ext cx="2612703" cy="2318774"/>
          </a:xfrm>
          <a:prstGeom prst="rect">
            <a:avLst/>
          </a:prstGeom>
        </p:spPr>
      </p:pic>
      <p:pic>
        <p:nvPicPr>
          <p:cNvPr id="7" name="Picture 6">
            <a:extLst>
              <a:ext uri="{FF2B5EF4-FFF2-40B4-BE49-F238E27FC236}">
                <a16:creationId xmlns:a16="http://schemas.microsoft.com/office/drawing/2014/main" id="{102C4293-9A0D-4A52-841B-9B1A374E862D}"/>
              </a:ext>
            </a:extLst>
          </p:cNvPr>
          <p:cNvPicPr>
            <a:picLocks noChangeAspect="1"/>
          </p:cNvPicPr>
          <p:nvPr/>
        </p:nvPicPr>
        <p:blipFill>
          <a:blip r:embed="rId3"/>
          <a:stretch>
            <a:fillRect/>
          </a:stretch>
        </p:blipFill>
        <p:spPr>
          <a:xfrm>
            <a:off x="7483404" y="2797988"/>
            <a:ext cx="1613867" cy="3072554"/>
          </a:xfrm>
          <a:prstGeom prst="rect">
            <a:avLst/>
          </a:prstGeom>
        </p:spPr>
      </p:pic>
      <p:sp>
        <p:nvSpPr>
          <p:cNvPr id="6" name="TextBox 5">
            <a:extLst>
              <a:ext uri="{FF2B5EF4-FFF2-40B4-BE49-F238E27FC236}">
                <a16:creationId xmlns:a16="http://schemas.microsoft.com/office/drawing/2014/main" id="{BD67FF39-1A98-4DCD-8F87-E3C193B435A1}"/>
              </a:ext>
            </a:extLst>
          </p:cNvPr>
          <p:cNvSpPr txBox="1"/>
          <p:nvPr/>
        </p:nvSpPr>
        <p:spPr>
          <a:xfrm>
            <a:off x="7483404" y="2519706"/>
            <a:ext cx="2622494" cy="276999"/>
          </a:xfrm>
          <a:prstGeom prst="rect">
            <a:avLst/>
          </a:prstGeom>
          <a:noFill/>
        </p:spPr>
        <p:txBody>
          <a:bodyPr wrap="square" rtlCol="0">
            <a:spAutoFit/>
          </a:bodyPr>
          <a:lstStyle/>
          <a:p>
            <a:r>
              <a:rPr lang="en-US" sz="1200" dirty="0"/>
              <a:t>USFS RMRS</a:t>
            </a:r>
          </a:p>
        </p:txBody>
      </p:sp>
    </p:spTree>
    <p:extLst>
      <p:ext uri="{BB962C8B-B14F-4D97-AF65-F5344CB8AC3E}">
        <p14:creationId xmlns:p14="http://schemas.microsoft.com/office/powerpoint/2010/main" val="404113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ACBE-2109-42A1-B2BE-3320C3516671}"/>
              </a:ext>
            </a:extLst>
          </p:cNvPr>
          <p:cNvSpPr>
            <a:spLocks noGrp="1"/>
          </p:cNvSpPr>
          <p:nvPr>
            <p:ph type="title"/>
          </p:nvPr>
        </p:nvSpPr>
        <p:spPr>
          <a:xfrm>
            <a:off x="3093156" y="0"/>
            <a:ext cx="5593644" cy="1143000"/>
          </a:xfrm>
        </p:spPr>
        <p:txBody>
          <a:bodyPr/>
          <a:lstStyle/>
          <a:p>
            <a:r>
              <a:rPr lang="en-US" dirty="0"/>
              <a:t>Other approaches</a:t>
            </a:r>
          </a:p>
        </p:txBody>
      </p:sp>
      <p:sp>
        <p:nvSpPr>
          <p:cNvPr id="4" name="Content Placeholder 3">
            <a:extLst>
              <a:ext uri="{FF2B5EF4-FFF2-40B4-BE49-F238E27FC236}">
                <a16:creationId xmlns:a16="http://schemas.microsoft.com/office/drawing/2014/main" id="{B8293B3E-600E-445D-BAAE-57B5A509D4BD}"/>
              </a:ext>
            </a:extLst>
          </p:cNvPr>
          <p:cNvSpPr>
            <a:spLocks noGrp="1"/>
          </p:cNvSpPr>
          <p:nvPr>
            <p:ph sz="half" idx="2"/>
          </p:nvPr>
        </p:nvSpPr>
        <p:spPr>
          <a:xfrm>
            <a:off x="735291" y="755865"/>
            <a:ext cx="7951509" cy="4154393"/>
          </a:xfrm>
        </p:spPr>
        <p:txBody>
          <a:bodyPr/>
          <a:lstStyle/>
          <a:p>
            <a:r>
              <a:rPr lang="en-US" dirty="0" err="1"/>
              <a:t>Hydromulch</a:t>
            </a:r>
            <a:endParaRPr lang="en-US" dirty="0"/>
          </a:p>
          <a:p>
            <a:pPr lvl="1"/>
            <a:r>
              <a:rPr lang="en-US" dirty="0"/>
              <a:t>Water, an organic fine mulch (paper, etc.), tackifier(s) </a:t>
            </a:r>
          </a:p>
          <a:p>
            <a:pPr lvl="1"/>
            <a:r>
              <a:rPr lang="en-US" dirty="0"/>
              <a:t>Effective treatment for steep slopes</a:t>
            </a:r>
          </a:p>
          <a:p>
            <a:pPr lvl="1"/>
            <a:r>
              <a:rPr lang="en-US" dirty="0"/>
              <a:t>Favorable ecological impact</a:t>
            </a:r>
          </a:p>
          <a:p>
            <a:pPr lvl="2"/>
            <a:r>
              <a:rPr lang="en-US" dirty="0"/>
              <a:t>Increases soil, water, nutrient retention to encourage germination and growth</a:t>
            </a:r>
          </a:p>
          <a:p>
            <a:pPr lvl="1"/>
            <a:r>
              <a:rPr lang="en-US" dirty="0"/>
              <a:t>Lasts 2-4 months</a:t>
            </a:r>
          </a:p>
          <a:p>
            <a:pPr lvl="1"/>
            <a:r>
              <a:rPr lang="en-US" dirty="0"/>
              <a:t>Very expensive -$8000 to $10,000/ha</a:t>
            </a:r>
          </a:p>
        </p:txBody>
      </p:sp>
      <p:pic>
        <p:nvPicPr>
          <p:cNvPr id="5" name="Picture 4">
            <a:extLst>
              <a:ext uri="{FF2B5EF4-FFF2-40B4-BE49-F238E27FC236}">
                <a16:creationId xmlns:a16="http://schemas.microsoft.com/office/drawing/2014/main" id="{9F2548C5-D02E-48B4-9D45-10E45D72F4CE}"/>
              </a:ext>
            </a:extLst>
          </p:cNvPr>
          <p:cNvPicPr>
            <a:picLocks noChangeAspect="1"/>
          </p:cNvPicPr>
          <p:nvPr/>
        </p:nvPicPr>
        <p:blipFill rotWithShape="1">
          <a:blip r:embed="rId2"/>
          <a:srcRect t="10161"/>
          <a:stretch/>
        </p:blipFill>
        <p:spPr>
          <a:xfrm>
            <a:off x="2045545" y="4278488"/>
            <a:ext cx="3474720" cy="2367241"/>
          </a:xfrm>
          <a:prstGeom prst="rect">
            <a:avLst/>
          </a:prstGeom>
        </p:spPr>
      </p:pic>
      <p:sp>
        <p:nvSpPr>
          <p:cNvPr id="6" name="TextBox 5">
            <a:extLst>
              <a:ext uri="{FF2B5EF4-FFF2-40B4-BE49-F238E27FC236}">
                <a16:creationId xmlns:a16="http://schemas.microsoft.com/office/drawing/2014/main" id="{2E1D8A7D-E7BD-46B3-B9DA-C2E8391C6A76}"/>
              </a:ext>
            </a:extLst>
          </p:cNvPr>
          <p:cNvSpPr txBox="1"/>
          <p:nvPr/>
        </p:nvSpPr>
        <p:spPr>
          <a:xfrm>
            <a:off x="3947640" y="6507229"/>
            <a:ext cx="2622494" cy="276999"/>
          </a:xfrm>
          <a:prstGeom prst="rect">
            <a:avLst/>
          </a:prstGeom>
          <a:noFill/>
        </p:spPr>
        <p:txBody>
          <a:bodyPr wrap="square" rtlCol="0">
            <a:spAutoFit/>
          </a:bodyPr>
          <a:lstStyle/>
          <a:p>
            <a:r>
              <a:rPr lang="en-US" sz="1200" dirty="0"/>
              <a:t>USFS RMRS</a:t>
            </a:r>
          </a:p>
        </p:txBody>
      </p:sp>
    </p:spTree>
    <p:extLst>
      <p:ext uri="{BB962C8B-B14F-4D97-AF65-F5344CB8AC3E}">
        <p14:creationId xmlns:p14="http://schemas.microsoft.com/office/powerpoint/2010/main" val="151944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232C-4FA1-4124-A409-6C2C57EEA063}"/>
              </a:ext>
            </a:extLst>
          </p:cNvPr>
          <p:cNvSpPr>
            <a:spLocks noGrp="1"/>
          </p:cNvSpPr>
          <p:nvPr>
            <p:ph type="title"/>
          </p:nvPr>
        </p:nvSpPr>
        <p:spPr>
          <a:xfrm>
            <a:off x="307316" y="272262"/>
            <a:ext cx="3766008" cy="1143000"/>
          </a:xfrm>
        </p:spPr>
        <p:txBody>
          <a:bodyPr/>
          <a:lstStyle/>
          <a:p>
            <a:r>
              <a:rPr lang="en-US" dirty="0"/>
              <a:t>Natural recovery</a:t>
            </a:r>
          </a:p>
        </p:txBody>
      </p:sp>
      <p:sp>
        <p:nvSpPr>
          <p:cNvPr id="3" name="Content Placeholder 2">
            <a:extLst>
              <a:ext uri="{FF2B5EF4-FFF2-40B4-BE49-F238E27FC236}">
                <a16:creationId xmlns:a16="http://schemas.microsoft.com/office/drawing/2014/main" id="{C33AEEF0-A8C9-4771-80A8-FDA8DC0E9DE6}"/>
              </a:ext>
            </a:extLst>
          </p:cNvPr>
          <p:cNvSpPr>
            <a:spLocks noGrp="1"/>
          </p:cNvSpPr>
          <p:nvPr>
            <p:ph sz="half" idx="1"/>
          </p:nvPr>
        </p:nvSpPr>
        <p:spPr>
          <a:xfrm>
            <a:off x="457200" y="1859846"/>
            <a:ext cx="4038600" cy="4154392"/>
          </a:xfrm>
        </p:spPr>
        <p:txBody>
          <a:bodyPr/>
          <a:lstStyle/>
          <a:p>
            <a:r>
              <a:rPr lang="en-US" dirty="0"/>
              <a:t>Many native woody shrubs and oaks will re-sprout from root crowns</a:t>
            </a:r>
          </a:p>
          <a:p>
            <a:r>
              <a:rPr lang="en-US" dirty="0"/>
              <a:t>Annual and perennial flowers and shrubs may be fire followers</a:t>
            </a:r>
          </a:p>
          <a:p>
            <a:r>
              <a:rPr lang="en-US" dirty="0"/>
              <a:t>Need to control invasive weeds</a:t>
            </a:r>
          </a:p>
        </p:txBody>
      </p:sp>
      <p:pic>
        <p:nvPicPr>
          <p:cNvPr id="1026" name="Picture 2" descr="Robert Skillman, Environmental Director of L.A, Conservation Corps, points out non-native Spanish Broom that has multiplied since the Station Fire and needs to be removed in many parts of Angeles National Forest.">
            <a:extLst>
              <a:ext uri="{FF2B5EF4-FFF2-40B4-BE49-F238E27FC236}">
                <a16:creationId xmlns:a16="http://schemas.microsoft.com/office/drawing/2014/main" id="{22B894AD-CB62-4D34-BC58-9AA2A867511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2449" y="3248949"/>
            <a:ext cx="3684349" cy="2014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2F1881-FE68-4DBB-B4F6-AA48B6866EBD}"/>
              </a:ext>
            </a:extLst>
          </p:cNvPr>
          <p:cNvSpPr txBox="1"/>
          <p:nvPr/>
        </p:nvSpPr>
        <p:spPr>
          <a:xfrm>
            <a:off x="4869707" y="5295979"/>
            <a:ext cx="3949831" cy="600164"/>
          </a:xfrm>
          <a:prstGeom prst="rect">
            <a:avLst/>
          </a:prstGeom>
          <a:noFill/>
        </p:spPr>
        <p:txBody>
          <a:bodyPr wrap="square" rtlCol="0">
            <a:spAutoFit/>
          </a:bodyPr>
          <a:lstStyle/>
          <a:p>
            <a:r>
              <a:rPr lang="en-US" sz="1100" dirty="0"/>
              <a:t>Robert Skillman, Environmental Director of L.A, Conservation Corps, points Spanish Broom that has multiplied since the Station Fire. By STEVE SCAUZILLO | San Gabriel Valley Tribune</a:t>
            </a:r>
          </a:p>
        </p:txBody>
      </p:sp>
      <p:pic>
        <p:nvPicPr>
          <p:cNvPr id="6" name="Picture 5">
            <a:extLst>
              <a:ext uri="{FF2B5EF4-FFF2-40B4-BE49-F238E27FC236}">
                <a16:creationId xmlns:a16="http://schemas.microsoft.com/office/drawing/2014/main" id="{6E00293F-1782-4BFC-BDB7-EBFF1ABC1A08}"/>
              </a:ext>
            </a:extLst>
          </p:cNvPr>
          <p:cNvPicPr>
            <a:picLocks noChangeAspect="1"/>
          </p:cNvPicPr>
          <p:nvPr/>
        </p:nvPicPr>
        <p:blipFill>
          <a:blip r:embed="rId3"/>
          <a:stretch>
            <a:fillRect/>
          </a:stretch>
        </p:blipFill>
        <p:spPr>
          <a:xfrm>
            <a:off x="5091235" y="197338"/>
            <a:ext cx="3595563" cy="2718002"/>
          </a:xfrm>
          <a:prstGeom prst="rect">
            <a:avLst/>
          </a:prstGeom>
        </p:spPr>
      </p:pic>
      <p:sp>
        <p:nvSpPr>
          <p:cNvPr id="7" name="TextBox 6">
            <a:extLst>
              <a:ext uri="{FF2B5EF4-FFF2-40B4-BE49-F238E27FC236}">
                <a16:creationId xmlns:a16="http://schemas.microsoft.com/office/drawing/2014/main" id="{F4251AF1-3C39-4415-A692-EC21F62A73BD}"/>
              </a:ext>
            </a:extLst>
          </p:cNvPr>
          <p:cNvSpPr txBox="1"/>
          <p:nvPr/>
        </p:nvSpPr>
        <p:spPr>
          <a:xfrm>
            <a:off x="5203596" y="2915340"/>
            <a:ext cx="3393649" cy="276999"/>
          </a:xfrm>
          <a:prstGeom prst="rect">
            <a:avLst/>
          </a:prstGeom>
          <a:noFill/>
        </p:spPr>
        <p:txBody>
          <a:bodyPr wrap="square" rtlCol="0">
            <a:spAutoFit/>
          </a:bodyPr>
          <a:lstStyle/>
          <a:p>
            <a:r>
              <a:rPr lang="en-US" sz="1200" dirty="0"/>
              <a:t>Fire followers after the Witch Fire</a:t>
            </a:r>
          </a:p>
        </p:txBody>
      </p:sp>
      <p:pic>
        <p:nvPicPr>
          <p:cNvPr id="8" name="Picture 7">
            <a:extLst>
              <a:ext uri="{FF2B5EF4-FFF2-40B4-BE49-F238E27FC236}">
                <a16:creationId xmlns:a16="http://schemas.microsoft.com/office/drawing/2014/main" id="{FD997A1B-C1EA-4783-AD65-9881BF3EB062}"/>
              </a:ext>
            </a:extLst>
          </p:cNvPr>
          <p:cNvPicPr>
            <a:picLocks noChangeAspect="1"/>
          </p:cNvPicPr>
          <p:nvPr/>
        </p:nvPicPr>
        <p:blipFill>
          <a:blip r:embed="rId4"/>
          <a:stretch>
            <a:fillRect/>
          </a:stretch>
        </p:blipFill>
        <p:spPr>
          <a:xfrm>
            <a:off x="1091672" y="1369458"/>
            <a:ext cx="7032978" cy="3980931"/>
          </a:xfrm>
          <a:prstGeom prst="rect">
            <a:avLst/>
          </a:prstGeom>
          <a:effectLst>
            <a:softEdge rad="342900"/>
          </a:effectLst>
        </p:spPr>
      </p:pic>
    </p:spTree>
    <p:extLst>
      <p:ext uri="{BB962C8B-B14F-4D97-AF65-F5344CB8AC3E}">
        <p14:creationId xmlns:p14="http://schemas.microsoft.com/office/powerpoint/2010/main" val="3180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F6D3-504C-4EFB-970E-359AA3EC9B08}"/>
              </a:ext>
            </a:extLst>
          </p:cNvPr>
          <p:cNvSpPr>
            <a:spLocks noGrp="1"/>
          </p:cNvSpPr>
          <p:nvPr>
            <p:ph type="title"/>
          </p:nvPr>
        </p:nvSpPr>
        <p:spPr>
          <a:xfrm>
            <a:off x="457200" y="274638"/>
            <a:ext cx="8432276" cy="1997222"/>
          </a:xfrm>
        </p:spPr>
        <p:txBody>
          <a:bodyPr/>
          <a:lstStyle/>
          <a:p>
            <a:r>
              <a:rPr lang="en-US" sz="3600" dirty="0"/>
              <a:t>Questions? </a:t>
            </a:r>
            <a:br>
              <a:rPr lang="en-US" sz="3600" dirty="0"/>
            </a:br>
            <a:br>
              <a:rPr lang="en-US" sz="3600" dirty="0"/>
            </a:br>
            <a:r>
              <a:rPr lang="en-US" sz="3600" dirty="0"/>
              <a:t>http://ucanr.edu/sites/SAFELandscapes/</a:t>
            </a:r>
          </a:p>
        </p:txBody>
      </p:sp>
      <p:pic>
        <p:nvPicPr>
          <p:cNvPr id="4" name="Content Placeholder 3">
            <a:extLst>
              <a:ext uri="{FF2B5EF4-FFF2-40B4-BE49-F238E27FC236}">
                <a16:creationId xmlns:a16="http://schemas.microsoft.com/office/drawing/2014/main" id="{EFE4B1F0-960A-4864-B539-F4304E722996}"/>
              </a:ext>
            </a:extLst>
          </p:cNvPr>
          <p:cNvPicPr>
            <a:picLocks noGrp="1" noChangeAspect="1"/>
          </p:cNvPicPr>
          <p:nvPr>
            <p:ph idx="1"/>
          </p:nvPr>
        </p:nvPicPr>
        <p:blipFill>
          <a:blip r:embed="rId2"/>
          <a:stretch>
            <a:fillRect/>
          </a:stretch>
        </p:blipFill>
        <p:spPr>
          <a:xfrm>
            <a:off x="2646894" y="2271860"/>
            <a:ext cx="3779304" cy="4040236"/>
          </a:xfrm>
          <a:prstGeom prst="rect">
            <a:avLst/>
          </a:prstGeom>
        </p:spPr>
      </p:pic>
      <p:sp>
        <p:nvSpPr>
          <p:cNvPr id="5" name="TextBox 4">
            <a:extLst>
              <a:ext uri="{FF2B5EF4-FFF2-40B4-BE49-F238E27FC236}">
                <a16:creationId xmlns:a16="http://schemas.microsoft.com/office/drawing/2014/main" id="{757F78BD-AF78-4CB7-B0B5-DC1E31EB0195}"/>
              </a:ext>
            </a:extLst>
          </p:cNvPr>
          <p:cNvSpPr txBox="1"/>
          <p:nvPr/>
        </p:nvSpPr>
        <p:spPr>
          <a:xfrm>
            <a:off x="2856321" y="6429473"/>
            <a:ext cx="3569877" cy="307777"/>
          </a:xfrm>
          <a:prstGeom prst="rect">
            <a:avLst/>
          </a:prstGeom>
          <a:noFill/>
        </p:spPr>
        <p:txBody>
          <a:bodyPr wrap="square" rtlCol="0">
            <a:spAutoFit/>
          </a:bodyPr>
          <a:lstStyle/>
          <a:p>
            <a:r>
              <a:rPr lang="en-US" sz="1400" dirty="0"/>
              <a:t>Rim Fire followers – Yosemite Conservancy</a:t>
            </a:r>
          </a:p>
        </p:txBody>
      </p:sp>
    </p:spTree>
    <p:extLst>
      <p:ext uri="{BB962C8B-B14F-4D97-AF65-F5344CB8AC3E}">
        <p14:creationId xmlns:p14="http://schemas.microsoft.com/office/powerpoint/2010/main" val="185792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00B2-9ACF-49D1-8393-3AC1F9F89FC6}"/>
              </a:ext>
            </a:extLst>
          </p:cNvPr>
          <p:cNvSpPr>
            <a:spLocks noGrp="1"/>
          </p:cNvSpPr>
          <p:nvPr>
            <p:ph type="title"/>
          </p:nvPr>
        </p:nvSpPr>
        <p:spPr/>
        <p:txBody>
          <a:bodyPr/>
          <a:lstStyle/>
          <a:p>
            <a:r>
              <a:rPr lang="en-US" dirty="0"/>
              <a:t>Invasive Pests</a:t>
            </a:r>
          </a:p>
        </p:txBody>
      </p:sp>
      <p:sp>
        <p:nvSpPr>
          <p:cNvPr id="3" name="Content Placeholder 2">
            <a:extLst>
              <a:ext uri="{FF2B5EF4-FFF2-40B4-BE49-F238E27FC236}">
                <a16:creationId xmlns:a16="http://schemas.microsoft.com/office/drawing/2014/main" id="{A54ABA01-78CC-4F80-ABCC-C71227ADFCA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6F28185-6229-4932-9B8C-2D7BC98631DB}"/>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4201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1"/>
          <p:cNvSpPr>
            <a:spLocks noGrp="1"/>
          </p:cNvSpPr>
          <p:nvPr>
            <p:ph sz="half" idx="1"/>
          </p:nvPr>
        </p:nvSpPr>
        <p:spPr>
          <a:xfrm>
            <a:off x="96838" y="356394"/>
            <a:ext cx="7083425" cy="4298950"/>
          </a:xfrm>
        </p:spPr>
        <p:txBody>
          <a:bodyPr/>
          <a:lstStyle/>
          <a:p>
            <a:pPr marL="0" indent="0" eaLnBrk="1" hangingPunct="1">
              <a:buNone/>
              <a:defRPr/>
            </a:pPr>
            <a:r>
              <a:rPr lang="en-US" dirty="0">
                <a:latin typeface="+mj-lt"/>
                <a:cs typeface="Georgia" charset="0"/>
              </a:rPr>
              <a:t>Globally, new pests are threatening trees</a:t>
            </a:r>
          </a:p>
          <a:p>
            <a:pPr lvl="1" eaLnBrk="1" hangingPunct="1">
              <a:defRPr/>
            </a:pPr>
            <a:r>
              <a:rPr lang="en-US" sz="2000" dirty="0">
                <a:latin typeface="+mj-lt"/>
                <a:cs typeface="Georgia" charset="0"/>
              </a:rPr>
              <a:t>Ash Dieback (Europe)</a:t>
            </a:r>
          </a:p>
          <a:p>
            <a:pPr lvl="1" eaLnBrk="1" hangingPunct="1">
              <a:defRPr/>
            </a:pPr>
            <a:r>
              <a:rPr lang="en-US" sz="2000" dirty="0">
                <a:latin typeface="+mj-lt"/>
                <a:cs typeface="Georgia" charset="0"/>
              </a:rPr>
              <a:t>Emerald Ash Borer (Northeast US)</a:t>
            </a:r>
          </a:p>
          <a:p>
            <a:pPr lvl="1" eaLnBrk="1" hangingPunct="1">
              <a:defRPr/>
            </a:pPr>
            <a:r>
              <a:rPr lang="en-US" sz="2000" dirty="0">
                <a:latin typeface="+mj-lt"/>
                <a:cs typeface="Georgia" charset="0"/>
              </a:rPr>
              <a:t>Asian </a:t>
            </a:r>
            <a:r>
              <a:rPr lang="en-US" sz="2000" dirty="0" err="1">
                <a:latin typeface="+mj-lt"/>
                <a:cs typeface="Georgia" charset="0"/>
              </a:rPr>
              <a:t>Longhorned</a:t>
            </a:r>
            <a:r>
              <a:rPr lang="en-US" sz="2000" dirty="0">
                <a:latin typeface="+mj-lt"/>
                <a:cs typeface="Georgia" charset="0"/>
              </a:rPr>
              <a:t> Beetle (Northeast US into mid and true West)</a:t>
            </a:r>
          </a:p>
          <a:p>
            <a:pPr lvl="1" eaLnBrk="1" hangingPunct="1">
              <a:defRPr/>
            </a:pPr>
            <a:r>
              <a:rPr lang="en-US" sz="2000" dirty="0">
                <a:latin typeface="+mj-lt"/>
                <a:cs typeface="Georgia" charset="0"/>
              </a:rPr>
              <a:t>Mountain Pine Beetle (western North America)</a:t>
            </a:r>
          </a:p>
          <a:p>
            <a:pPr lvl="2" eaLnBrk="1" hangingPunct="1">
              <a:defRPr/>
            </a:pPr>
            <a:r>
              <a:rPr lang="en-US" sz="1600" dirty="0">
                <a:latin typeface="+mj-lt"/>
                <a:cs typeface="Georgia" charset="0"/>
              </a:rPr>
              <a:t>Emerging endemic</a:t>
            </a:r>
          </a:p>
          <a:p>
            <a:pPr lvl="1" eaLnBrk="1" hangingPunct="1">
              <a:defRPr/>
            </a:pPr>
            <a:r>
              <a:rPr lang="en-US" sz="2000" dirty="0">
                <a:latin typeface="+mj-lt"/>
                <a:cs typeface="Georgia" charset="0"/>
              </a:rPr>
              <a:t>Asian Citrus </a:t>
            </a:r>
            <a:r>
              <a:rPr lang="en-US" sz="2000" dirty="0" err="1">
                <a:latin typeface="+mj-lt"/>
                <a:cs typeface="Georgia" charset="0"/>
              </a:rPr>
              <a:t>Psyllid</a:t>
            </a:r>
            <a:r>
              <a:rPr lang="en-US" sz="2000" dirty="0">
                <a:latin typeface="+mj-lt"/>
                <a:cs typeface="Georgia" charset="0"/>
              </a:rPr>
              <a:t> (southern North America)</a:t>
            </a:r>
          </a:p>
          <a:p>
            <a:pPr lvl="2" eaLnBrk="1" hangingPunct="1">
              <a:defRPr/>
            </a:pPr>
            <a:r>
              <a:rPr lang="en-US" sz="1600" dirty="0">
                <a:latin typeface="+mj-lt"/>
                <a:cs typeface="Georgia" charset="0"/>
              </a:rPr>
              <a:t>pest/disease complex</a:t>
            </a:r>
          </a:p>
          <a:p>
            <a:pPr eaLnBrk="1" hangingPunct="1">
              <a:defRPr/>
            </a:pPr>
            <a:r>
              <a:rPr lang="en-US" dirty="0">
                <a:latin typeface="+mj-lt"/>
                <a:cs typeface="Georgia" charset="0"/>
              </a:rPr>
              <a:t>Possible Causes</a:t>
            </a:r>
          </a:p>
          <a:p>
            <a:pPr lvl="1" eaLnBrk="1" hangingPunct="1">
              <a:defRPr/>
            </a:pPr>
            <a:r>
              <a:rPr lang="en-US" dirty="0">
                <a:latin typeface="+mj-lt"/>
                <a:cs typeface="Georgia" charset="0"/>
              </a:rPr>
              <a:t>Climate change/drought</a:t>
            </a:r>
          </a:p>
          <a:p>
            <a:pPr lvl="1" eaLnBrk="1" hangingPunct="1">
              <a:defRPr/>
            </a:pPr>
            <a:r>
              <a:rPr lang="en-US" dirty="0">
                <a:latin typeface="+mj-lt"/>
                <a:cs typeface="Georgia" charset="0"/>
              </a:rPr>
              <a:t>Land use change</a:t>
            </a:r>
          </a:p>
          <a:p>
            <a:pPr lvl="1" eaLnBrk="1" hangingPunct="1">
              <a:defRPr/>
            </a:pPr>
            <a:r>
              <a:rPr lang="en-US" dirty="0">
                <a:latin typeface="+mj-lt"/>
                <a:cs typeface="Georgia" charset="0"/>
              </a:rPr>
              <a:t>Global transportation</a:t>
            </a:r>
            <a:endParaRPr lang="en-US" sz="2000" dirty="0">
              <a:latin typeface="+mj-lt"/>
              <a:cs typeface="Georgia" charset="0"/>
            </a:endParaRPr>
          </a:p>
        </p:txBody>
      </p:sp>
      <p:pic>
        <p:nvPicPr>
          <p:cNvPr id="286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990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825" y="2208213"/>
            <a:ext cx="15398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9513" y="76200"/>
            <a:ext cx="1520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0313" y="3429000"/>
            <a:ext cx="283368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Content Placeholder 4"/>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3978185" y="5414480"/>
            <a:ext cx="2231027" cy="1286153"/>
          </a:xfrm>
        </p:spPr>
      </p:pic>
    </p:spTree>
    <p:extLst>
      <p:ext uri="{BB962C8B-B14F-4D97-AF65-F5344CB8AC3E}">
        <p14:creationId xmlns:p14="http://schemas.microsoft.com/office/powerpoint/2010/main" val="2365694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 y="76200"/>
            <a:ext cx="8752114" cy="1104900"/>
          </a:xfrm>
        </p:spPr>
        <p:txBody>
          <a:bodyPr/>
          <a:lstStyle/>
          <a:p>
            <a:pPr eaLnBrk="1" hangingPunct="1">
              <a:defRPr/>
            </a:pPr>
            <a:r>
              <a:rPr lang="en-US" dirty="0"/>
              <a:t>Ecological Impacts of invasive pests</a:t>
            </a:r>
          </a:p>
        </p:txBody>
      </p:sp>
      <p:sp>
        <p:nvSpPr>
          <p:cNvPr id="3" name="Content Placeholder 2"/>
          <p:cNvSpPr>
            <a:spLocks noGrp="1"/>
          </p:cNvSpPr>
          <p:nvPr>
            <p:ph sz="half" idx="1"/>
          </p:nvPr>
        </p:nvSpPr>
        <p:spPr>
          <a:xfrm>
            <a:off x="381000" y="1417638"/>
            <a:ext cx="5018314" cy="4391025"/>
          </a:xfrm>
        </p:spPr>
        <p:txBody>
          <a:bodyPr/>
          <a:lstStyle/>
          <a:p>
            <a:pPr eaLnBrk="1" hangingPunct="1">
              <a:defRPr/>
            </a:pPr>
            <a:r>
              <a:rPr lang="en-US" sz="2600" dirty="0"/>
              <a:t>Change in community structure</a:t>
            </a:r>
          </a:p>
          <a:p>
            <a:pPr lvl="1" eaLnBrk="1" hangingPunct="1">
              <a:defRPr/>
            </a:pPr>
            <a:r>
              <a:rPr lang="en-US" sz="2600" dirty="0"/>
              <a:t>Trees and understory</a:t>
            </a:r>
          </a:p>
          <a:p>
            <a:pPr lvl="1" eaLnBrk="1" hangingPunct="1">
              <a:defRPr/>
            </a:pPr>
            <a:r>
              <a:rPr lang="en-US" sz="2600" dirty="0"/>
              <a:t>Change in age structure</a:t>
            </a:r>
          </a:p>
          <a:p>
            <a:pPr eaLnBrk="1" hangingPunct="1">
              <a:defRPr/>
            </a:pPr>
            <a:r>
              <a:rPr lang="en-US" sz="2600" dirty="0"/>
              <a:t>Loss of wildlife habitat</a:t>
            </a:r>
          </a:p>
          <a:p>
            <a:pPr lvl="1">
              <a:defRPr/>
            </a:pPr>
            <a:r>
              <a:rPr lang="en-US" sz="2200" dirty="0"/>
              <a:t>Snags</a:t>
            </a:r>
          </a:p>
          <a:p>
            <a:pPr>
              <a:defRPr/>
            </a:pPr>
            <a:r>
              <a:rPr lang="en-US" dirty="0"/>
              <a:t>Loss of physical structure</a:t>
            </a:r>
          </a:p>
          <a:p>
            <a:pPr lvl="1">
              <a:defRPr/>
            </a:pPr>
            <a:r>
              <a:rPr lang="en-US" dirty="0"/>
              <a:t>Erosion, shade</a:t>
            </a:r>
          </a:p>
          <a:p>
            <a:pPr>
              <a:defRPr/>
            </a:pPr>
            <a:r>
              <a:rPr lang="en-US" dirty="0"/>
              <a:t>Loss of amenity/property value</a:t>
            </a:r>
          </a:p>
          <a:p>
            <a:pPr>
              <a:defRPr/>
            </a:pPr>
            <a:r>
              <a:rPr lang="en-US" dirty="0"/>
              <a:t>Knock-on weed invasions</a:t>
            </a:r>
          </a:p>
          <a:p>
            <a:pPr lvl="1" eaLnBrk="1" hangingPunct="1">
              <a:defRPr/>
            </a:pPr>
            <a:endParaRPr lang="en-US" sz="2600" dirty="0"/>
          </a:p>
        </p:txBody>
      </p:sp>
      <p:grpSp>
        <p:nvGrpSpPr>
          <p:cNvPr id="7" name="Group 6">
            <a:extLst>
              <a:ext uri="{FF2B5EF4-FFF2-40B4-BE49-F238E27FC236}">
                <a16:creationId xmlns:a16="http://schemas.microsoft.com/office/drawing/2014/main" id="{15F6A447-532B-49E6-8C89-75C3431CBBF2}"/>
              </a:ext>
            </a:extLst>
          </p:cNvPr>
          <p:cNvGrpSpPr/>
          <p:nvPr/>
        </p:nvGrpSpPr>
        <p:grpSpPr>
          <a:xfrm>
            <a:off x="4917044" y="2093984"/>
            <a:ext cx="4226956" cy="3453593"/>
            <a:chOff x="4917044" y="2009141"/>
            <a:chExt cx="4226956" cy="3453593"/>
          </a:xfrm>
        </p:grpSpPr>
        <p:pic>
          <p:nvPicPr>
            <p:cNvPr id="4" name="Picture 3">
              <a:extLst>
                <a:ext uri="{FF2B5EF4-FFF2-40B4-BE49-F238E27FC236}">
                  <a16:creationId xmlns:a16="http://schemas.microsoft.com/office/drawing/2014/main" id="{561F687E-0E37-430E-A0F2-9BEF0D0482B1}"/>
                </a:ext>
              </a:extLst>
            </p:cNvPr>
            <p:cNvPicPr>
              <a:picLocks noChangeAspect="1"/>
            </p:cNvPicPr>
            <p:nvPr/>
          </p:nvPicPr>
          <p:blipFill>
            <a:blip r:embed="rId2"/>
            <a:stretch>
              <a:fillRect/>
            </a:stretch>
          </p:blipFill>
          <p:spPr>
            <a:xfrm>
              <a:off x="4917044" y="2009141"/>
              <a:ext cx="4226956" cy="3170888"/>
            </a:xfrm>
            <a:prstGeom prst="rect">
              <a:avLst/>
            </a:prstGeom>
          </p:spPr>
        </p:pic>
        <p:sp>
          <p:nvSpPr>
            <p:cNvPr id="5" name="TextBox 4">
              <a:extLst>
                <a:ext uri="{FF2B5EF4-FFF2-40B4-BE49-F238E27FC236}">
                  <a16:creationId xmlns:a16="http://schemas.microsoft.com/office/drawing/2014/main" id="{8F277ED0-03FE-4A8B-ADAF-6EB53A067615}"/>
                </a:ext>
              </a:extLst>
            </p:cNvPr>
            <p:cNvSpPr txBox="1"/>
            <p:nvPr/>
          </p:nvSpPr>
          <p:spPr>
            <a:xfrm>
              <a:off x="4917044" y="5154957"/>
              <a:ext cx="4010140" cy="307777"/>
            </a:xfrm>
            <a:prstGeom prst="rect">
              <a:avLst/>
            </a:prstGeom>
            <a:noFill/>
          </p:spPr>
          <p:txBody>
            <a:bodyPr wrap="square" rtlCol="0">
              <a:spAutoFit/>
            </a:bodyPr>
            <a:lstStyle/>
            <a:p>
              <a:r>
                <a:rPr lang="en-US" sz="1400" dirty="0"/>
                <a:t>Dead willows in Tijuana River, </a:t>
              </a:r>
              <a:r>
                <a:rPr lang="en-US" sz="1400" i="1" dirty="0"/>
                <a:t>John Boland, 2016</a:t>
              </a:r>
            </a:p>
          </p:txBody>
        </p:sp>
      </p:grpSp>
    </p:spTree>
    <p:extLst>
      <p:ext uri="{BB962C8B-B14F-4D97-AF65-F5344CB8AC3E}">
        <p14:creationId xmlns:p14="http://schemas.microsoft.com/office/powerpoint/2010/main" val="230887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9085" cy="1143000"/>
          </a:xfrm>
        </p:spPr>
        <p:txBody>
          <a:bodyPr/>
          <a:lstStyle/>
          <a:p>
            <a:pPr algn="l" eaLnBrk="1" hangingPunct="1">
              <a:defRPr/>
            </a:pPr>
            <a:r>
              <a:rPr lang="en-US" dirty="0"/>
              <a:t>Polyphagous and Kuroshio Shot Hole Borers</a:t>
            </a:r>
          </a:p>
        </p:txBody>
      </p:sp>
      <p:sp>
        <p:nvSpPr>
          <p:cNvPr id="3" name="Content Placeholder 2"/>
          <p:cNvSpPr>
            <a:spLocks noGrp="1"/>
          </p:cNvSpPr>
          <p:nvPr>
            <p:ph sz="half" idx="1"/>
          </p:nvPr>
        </p:nvSpPr>
        <p:spPr>
          <a:xfrm>
            <a:off x="457200" y="1600200"/>
            <a:ext cx="4875213" cy="4154488"/>
          </a:xfrm>
        </p:spPr>
        <p:txBody>
          <a:bodyPr/>
          <a:lstStyle/>
          <a:p>
            <a:pPr eaLnBrk="1" hangingPunct="1">
              <a:defRPr/>
            </a:pPr>
            <a:r>
              <a:rPr lang="en-US" dirty="0"/>
              <a:t>Ambrosia beetle insect/disease complex</a:t>
            </a:r>
          </a:p>
          <a:p>
            <a:pPr lvl="1" eaLnBrk="1" hangingPunct="1">
              <a:defRPr/>
            </a:pPr>
            <a:r>
              <a:rPr lang="en-US" dirty="0"/>
              <a:t>Insect carries </a:t>
            </a:r>
            <a:r>
              <a:rPr lang="en-US" i="1" dirty="0"/>
              <a:t>Fusarium </a:t>
            </a:r>
            <a:r>
              <a:rPr lang="en-US" dirty="0"/>
              <a:t>fungus (plus)</a:t>
            </a:r>
          </a:p>
          <a:p>
            <a:pPr lvl="1" eaLnBrk="1" hangingPunct="1">
              <a:defRPr/>
            </a:pPr>
            <a:r>
              <a:rPr lang="en-US" dirty="0"/>
              <a:t>Beetle drills into tree, creates cavities, inoculates with fungus</a:t>
            </a:r>
          </a:p>
          <a:p>
            <a:pPr lvl="1" eaLnBrk="1" hangingPunct="1">
              <a:defRPr/>
            </a:pPr>
            <a:r>
              <a:rPr lang="en-US" dirty="0"/>
              <a:t>Beetle sib-mates and reproduces </a:t>
            </a:r>
          </a:p>
          <a:p>
            <a:pPr lvl="1" eaLnBrk="1" hangingPunct="1">
              <a:defRPr/>
            </a:pPr>
            <a:r>
              <a:rPr lang="en-US" dirty="0"/>
              <a:t>Combination of fungal growth and tree response blocks xylem</a:t>
            </a:r>
          </a:p>
        </p:txBody>
      </p:sp>
      <p:pic>
        <p:nvPicPr>
          <p:cNvPr id="32773"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76030" y="169883"/>
            <a:ext cx="1773697" cy="1391181"/>
          </a:xfrm>
        </p:spPr>
      </p:pic>
      <p:pic>
        <p:nvPicPr>
          <p:cNvPr id="6" name="Picture 5">
            <a:extLst>
              <a:ext uri="{FF2B5EF4-FFF2-40B4-BE49-F238E27FC236}">
                <a16:creationId xmlns:a16="http://schemas.microsoft.com/office/drawing/2014/main" id="{9626155D-1F96-460B-A678-5295FABAE2E6}"/>
              </a:ext>
            </a:extLst>
          </p:cNvPr>
          <p:cNvPicPr>
            <a:picLocks noChangeAspect="1"/>
          </p:cNvPicPr>
          <p:nvPr/>
        </p:nvPicPr>
        <p:blipFill>
          <a:blip r:embed="rId3"/>
          <a:stretch>
            <a:fillRect/>
          </a:stretch>
        </p:blipFill>
        <p:spPr>
          <a:xfrm>
            <a:off x="6243167" y="4388546"/>
            <a:ext cx="2900833" cy="2315082"/>
          </a:xfrm>
          <a:prstGeom prst="rect">
            <a:avLst/>
          </a:prstGeom>
        </p:spPr>
      </p:pic>
      <p:pic>
        <p:nvPicPr>
          <p:cNvPr id="4" name="Picture 3">
            <a:extLst>
              <a:ext uri="{FF2B5EF4-FFF2-40B4-BE49-F238E27FC236}">
                <a16:creationId xmlns:a16="http://schemas.microsoft.com/office/drawing/2014/main" id="{6C54B96D-E56F-4163-B79B-27C63FA2D4E0}"/>
              </a:ext>
            </a:extLst>
          </p:cNvPr>
          <p:cNvPicPr>
            <a:picLocks noChangeAspect="1"/>
          </p:cNvPicPr>
          <p:nvPr/>
        </p:nvPicPr>
        <p:blipFill>
          <a:blip r:embed="rId4"/>
          <a:stretch>
            <a:fillRect/>
          </a:stretch>
        </p:blipFill>
        <p:spPr>
          <a:xfrm>
            <a:off x="6598763" y="1831130"/>
            <a:ext cx="2322665" cy="2345892"/>
          </a:xfrm>
          <a:prstGeom prst="rect">
            <a:avLst/>
          </a:prstGeom>
        </p:spPr>
      </p:pic>
    </p:spTree>
    <p:extLst>
      <p:ext uri="{BB962C8B-B14F-4D97-AF65-F5344CB8AC3E}">
        <p14:creationId xmlns:p14="http://schemas.microsoft.com/office/powerpoint/2010/main" val="3400404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76200"/>
            <a:ext cx="6324600" cy="1066800"/>
          </a:xfrm>
        </p:spPr>
        <p:txBody>
          <a:bodyPr/>
          <a:lstStyle/>
          <a:p>
            <a:pPr>
              <a:defRPr/>
            </a:pPr>
            <a:r>
              <a:rPr lang="en-US" sz="4000" b="1" dirty="0"/>
              <a:t>Common signs of ISHB</a:t>
            </a:r>
          </a:p>
        </p:txBody>
      </p:sp>
      <p:sp>
        <p:nvSpPr>
          <p:cNvPr id="11267" name="Content Placeholder 2"/>
          <p:cNvSpPr>
            <a:spLocks noGrp="1"/>
          </p:cNvSpPr>
          <p:nvPr>
            <p:ph idx="4294967295"/>
          </p:nvPr>
        </p:nvSpPr>
        <p:spPr>
          <a:xfrm>
            <a:off x="152400" y="990600"/>
            <a:ext cx="6096000" cy="468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800" dirty="0">
                <a:effectLst/>
              </a:rPr>
              <a:t>Very small (&lt; 1mm), perfectly round entry hole</a:t>
            </a:r>
          </a:p>
          <a:p>
            <a:pPr>
              <a:defRPr/>
            </a:pPr>
            <a:r>
              <a:rPr lang="en-US" sz="2800" dirty="0">
                <a:effectLst/>
              </a:rPr>
              <a:t>Oily dark stain surrounding entry holes</a:t>
            </a:r>
          </a:p>
          <a:p>
            <a:pPr>
              <a:defRPr/>
            </a:pPr>
            <a:r>
              <a:rPr lang="en-US" sz="2800" dirty="0">
                <a:effectLst/>
              </a:rPr>
              <a:t>Discolored wood, leaf discoloration and wilting</a:t>
            </a:r>
          </a:p>
          <a:p>
            <a:pPr>
              <a:defRPr/>
            </a:pPr>
            <a:r>
              <a:rPr lang="en-US" sz="2800" dirty="0">
                <a:effectLst/>
              </a:rPr>
              <a:t>Dieback of entire branches</a:t>
            </a:r>
          </a:p>
          <a:p>
            <a:pPr>
              <a:defRPr/>
            </a:pPr>
            <a:r>
              <a:rPr lang="en-US" sz="2800" dirty="0">
                <a:effectLst/>
              </a:rPr>
              <a:t>White crusty sugar ring found in avocado and box elder</a:t>
            </a:r>
          </a:p>
          <a:p>
            <a:pPr>
              <a:defRPr/>
            </a:pPr>
            <a:endParaRPr lang="en-US" sz="2800" dirty="0">
              <a:effectLst/>
            </a:endParaRPr>
          </a:p>
        </p:txBody>
      </p:sp>
      <p:pic>
        <p:nvPicPr>
          <p:cNvPr id="11268" name="Picture 2"/>
          <p:cNvPicPr>
            <a:picLocks noChangeAspect="1"/>
          </p:cNvPicPr>
          <p:nvPr/>
        </p:nvPicPr>
        <p:blipFill>
          <a:blip r:embed="rId2">
            <a:extLst>
              <a:ext uri="{28A0092B-C50C-407E-A947-70E740481C1C}">
                <a14:useLocalDpi xmlns:a14="http://schemas.microsoft.com/office/drawing/2010/main" val="0"/>
              </a:ext>
            </a:extLst>
          </a:blip>
          <a:srcRect l="29214" t="30505" r="28539" b="25674"/>
          <a:stretch>
            <a:fillRect/>
          </a:stretch>
        </p:blipFill>
        <p:spPr bwMode="auto">
          <a:xfrm>
            <a:off x="6362700" y="47626"/>
            <a:ext cx="2705100" cy="374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p:cNvPicPr>
            <a:picLocks noChangeAspect="1"/>
          </p:cNvPicPr>
          <p:nvPr/>
        </p:nvPicPr>
        <p:blipFill>
          <a:blip r:embed="rId3">
            <a:extLst>
              <a:ext uri="{28A0092B-C50C-407E-A947-70E740481C1C}">
                <a14:useLocalDpi xmlns:a14="http://schemas.microsoft.com/office/drawing/2010/main" val="0"/>
              </a:ext>
            </a:extLst>
          </a:blip>
          <a:srcRect l="26028"/>
          <a:stretch>
            <a:fillRect/>
          </a:stretch>
        </p:blipFill>
        <p:spPr bwMode="auto">
          <a:xfrm>
            <a:off x="6362700" y="4029074"/>
            <a:ext cx="27432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7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761204" y="20637"/>
            <a:ext cx="526024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600" b="1" dirty="0">
                <a:effectLst/>
              </a:rPr>
              <a:t>Issues in Wildland Fire</a:t>
            </a:r>
          </a:p>
        </p:txBody>
      </p:sp>
      <p:sp>
        <p:nvSpPr>
          <p:cNvPr id="196611" name="Rectangle 3"/>
          <p:cNvSpPr>
            <a:spLocks noGrp="1" noChangeArrowheads="1"/>
          </p:cNvSpPr>
          <p:nvPr>
            <p:ph type="body" idx="1"/>
          </p:nvPr>
        </p:nvSpPr>
        <p:spPr>
          <a:xfrm>
            <a:off x="4053526" y="1003381"/>
            <a:ext cx="4449452" cy="453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n-US" sz="2800" dirty="0"/>
              <a:t>Changes in fire regime </a:t>
            </a:r>
          </a:p>
          <a:p>
            <a:pPr lvl="1">
              <a:lnSpc>
                <a:spcPct val="90000"/>
              </a:lnSpc>
              <a:defRPr/>
            </a:pPr>
            <a:r>
              <a:rPr lang="en-US" sz="2400" dirty="0"/>
              <a:t>Human-caused ignition</a:t>
            </a:r>
          </a:p>
          <a:p>
            <a:pPr lvl="1">
              <a:lnSpc>
                <a:spcPct val="90000"/>
              </a:lnSpc>
              <a:defRPr/>
            </a:pPr>
            <a:r>
              <a:rPr lang="en-US" sz="2400" dirty="0"/>
              <a:t>Fire suppression</a:t>
            </a:r>
          </a:p>
          <a:p>
            <a:pPr lvl="1">
              <a:lnSpc>
                <a:spcPct val="90000"/>
              </a:lnSpc>
              <a:defRPr/>
            </a:pPr>
            <a:r>
              <a:rPr lang="en-US" sz="2400" dirty="0"/>
              <a:t>Climate change</a:t>
            </a:r>
          </a:p>
          <a:p>
            <a:pPr>
              <a:lnSpc>
                <a:spcPct val="90000"/>
              </a:lnSpc>
              <a:defRPr/>
            </a:pPr>
            <a:r>
              <a:rPr lang="en-US" sz="2800" dirty="0"/>
              <a:t>Fuels management</a:t>
            </a:r>
          </a:p>
          <a:p>
            <a:pPr lvl="1">
              <a:lnSpc>
                <a:spcPct val="90000"/>
              </a:lnSpc>
              <a:defRPr/>
            </a:pPr>
            <a:r>
              <a:rPr lang="en-US" sz="2400" dirty="0"/>
              <a:t>Selective thinning to protect natural resources</a:t>
            </a:r>
          </a:p>
          <a:p>
            <a:pPr lvl="2">
              <a:lnSpc>
                <a:spcPct val="90000"/>
              </a:lnSpc>
              <a:defRPr/>
            </a:pPr>
            <a:r>
              <a:rPr lang="en-US" sz="2000" dirty="0"/>
              <a:t>Changes vegetation – restoration? </a:t>
            </a:r>
          </a:p>
          <a:p>
            <a:pPr lvl="1">
              <a:lnSpc>
                <a:spcPct val="90000"/>
              </a:lnSpc>
              <a:defRPr/>
            </a:pPr>
            <a:r>
              <a:rPr lang="en-US" sz="2400" dirty="0"/>
              <a:t>“Brush clearance” encroaching on wildlands</a:t>
            </a:r>
          </a:p>
          <a:p>
            <a:pPr>
              <a:lnSpc>
                <a:spcPct val="90000"/>
              </a:lnSpc>
              <a:defRPr/>
            </a:pPr>
            <a:r>
              <a:rPr lang="en-US" u="sng" dirty="0"/>
              <a:t>Invasive species</a:t>
            </a:r>
          </a:p>
        </p:txBody>
      </p:sp>
      <p:pic>
        <p:nvPicPr>
          <p:cNvPr id="4" name="Picture 3">
            <a:extLst>
              <a:ext uri="{FF2B5EF4-FFF2-40B4-BE49-F238E27FC236}">
                <a16:creationId xmlns:a16="http://schemas.microsoft.com/office/drawing/2014/main" id="{D1124FC1-A370-46A4-9652-BBA4679093C8}"/>
              </a:ext>
            </a:extLst>
          </p:cNvPr>
          <p:cNvPicPr>
            <a:picLocks noChangeAspect="1"/>
          </p:cNvPicPr>
          <p:nvPr/>
        </p:nvPicPr>
        <p:blipFill>
          <a:blip r:embed="rId2"/>
          <a:stretch>
            <a:fillRect/>
          </a:stretch>
        </p:blipFill>
        <p:spPr>
          <a:xfrm>
            <a:off x="0" y="0"/>
            <a:ext cx="3426552" cy="6858000"/>
          </a:xfrm>
          <a:prstGeom prst="rect">
            <a:avLst/>
          </a:prstGeom>
        </p:spPr>
      </p:pic>
      <p:sp>
        <p:nvSpPr>
          <p:cNvPr id="5" name="TextBox 4">
            <a:extLst>
              <a:ext uri="{FF2B5EF4-FFF2-40B4-BE49-F238E27FC236}">
                <a16:creationId xmlns:a16="http://schemas.microsoft.com/office/drawing/2014/main" id="{CEE86985-0039-47BD-912F-1A3F24336D62}"/>
              </a:ext>
            </a:extLst>
          </p:cNvPr>
          <p:cNvSpPr txBox="1"/>
          <p:nvPr/>
        </p:nvSpPr>
        <p:spPr>
          <a:xfrm>
            <a:off x="3426552" y="6362961"/>
            <a:ext cx="2818614" cy="307777"/>
          </a:xfrm>
          <a:prstGeom prst="rect">
            <a:avLst/>
          </a:prstGeom>
          <a:noFill/>
        </p:spPr>
        <p:txBody>
          <a:bodyPr wrap="square" rtlCol="0">
            <a:spAutoFit/>
          </a:bodyPr>
          <a:lstStyle/>
          <a:p>
            <a:r>
              <a:rPr lang="en-US" sz="1400" i="1" dirty="0"/>
              <a:t>Union of Concerned Scientists, 2016</a:t>
            </a:r>
          </a:p>
        </p:txBody>
      </p:sp>
    </p:spTree>
    <p:extLst>
      <p:ext uri="{BB962C8B-B14F-4D97-AF65-F5344CB8AC3E}">
        <p14:creationId xmlns:p14="http://schemas.microsoft.com/office/powerpoint/2010/main" val="4293453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777"/>
          </a:xfrm>
        </p:spPr>
        <p:txBody>
          <a:bodyPr/>
          <a:lstStyle/>
          <a:p>
            <a:r>
              <a:rPr lang="en-US" dirty="0"/>
              <a:t>PSHB in California</a:t>
            </a:r>
          </a:p>
        </p:txBody>
      </p:sp>
      <p:sp>
        <p:nvSpPr>
          <p:cNvPr id="3" name="Content Placeholder 2"/>
          <p:cNvSpPr>
            <a:spLocks noGrp="1"/>
          </p:cNvSpPr>
          <p:nvPr>
            <p:ph sz="half" idx="1"/>
          </p:nvPr>
        </p:nvSpPr>
        <p:spPr>
          <a:xfrm>
            <a:off x="457199" y="1131731"/>
            <a:ext cx="8229601" cy="4516636"/>
          </a:xfrm>
        </p:spPr>
        <p:txBody>
          <a:bodyPr/>
          <a:lstStyle/>
          <a:p>
            <a:r>
              <a:rPr lang="en-US" sz="2400" dirty="0"/>
              <a:t>2003 - Whittier Narrows, wrong ID</a:t>
            </a:r>
          </a:p>
          <a:p>
            <a:r>
              <a:rPr lang="en-US" sz="2400" dirty="0"/>
              <a:t>2010 - killed street of box elders in Long Beach</a:t>
            </a:r>
          </a:p>
          <a:p>
            <a:r>
              <a:rPr lang="en-US" sz="2400" dirty="0"/>
              <a:t>2012  - backyard avocado in South Gate; several botanical gardens</a:t>
            </a:r>
          </a:p>
          <a:p>
            <a:r>
              <a:rPr lang="en-US" sz="2400" dirty="0"/>
              <a:t>2013 - KSHB in El Cajon, PSHB in Riverside and San Bernardino</a:t>
            </a:r>
          </a:p>
          <a:p>
            <a:r>
              <a:rPr lang="en-US" sz="2400" dirty="0"/>
              <a:t>2014 – KSHB in avocado on San Diego</a:t>
            </a:r>
          </a:p>
          <a:p>
            <a:r>
              <a:rPr lang="en-US" sz="2400" dirty="0"/>
              <a:t>2015 -  KSHB wipes out willow forest in Tijuana River</a:t>
            </a:r>
          </a:p>
          <a:p>
            <a:r>
              <a:rPr lang="en-US" sz="2400" dirty="0"/>
              <a:t>2016 – PSHB in Ventura – Santa Paula avocado groves</a:t>
            </a:r>
          </a:p>
          <a:p>
            <a:r>
              <a:rPr lang="en-US" sz="2400" dirty="0"/>
              <a:t>2016  - KSHB in Montecito and SLO</a:t>
            </a:r>
          </a:p>
          <a:p>
            <a:r>
              <a:rPr lang="en-US" sz="2400" dirty="0"/>
              <a:t>2017 – KSHB in Tijuana</a:t>
            </a:r>
          </a:p>
          <a:p>
            <a:r>
              <a:rPr lang="en-US" sz="2400" dirty="0"/>
              <a:t>2017 – PSHB in riparian forests Santa Paula, oaks in TO</a:t>
            </a:r>
          </a:p>
          <a:p>
            <a:pPr marL="0" indent="0">
              <a:buNone/>
            </a:pPr>
            <a:endParaRPr lang="en-US" dirty="0"/>
          </a:p>
          <a:p>
            <a:endParaRPr lang="en-US" dirty="0"/>
          </a:p>
        </p:txBody>
      </p:sp>
      <p:pic>
        <p:nvPicPr>
          <p:cNvPr id="6" name="Content Placeholder 5"/>
          <p:cNvPicPr>
            <a:picLocks noGrp="1" noChangeAspect="1"/>
          </p:cNvPicPr>
          <p:nvPr>
            <p:ph sz="half" idx="2"/>
          </p:nvPr>
        </p:nvPicPr>
        <p:blipFill>
          <a:blip r:embed="rId2"/>
          <a:stretch>
            <a:fillRect/>
          </a:stretch>
        </p:blipFill>
        <p:spPr>
          <a:xfrm>
            <a:off x="6726654" y="274638"/>
            <a:ext cx="2123095" cy="1415051"/>
          </a:xfrm>
          <a:prstGeom prst="rect">
            <a:avLst/>
          </a:prstGeom>
        </p:spPr>
      </p:pic>
    </p:spTree>
    <p:extLst>
      <p:ext uri="{BB962C8B-B14F-4D97-AF65-F5344CB8AC3E}">
        <p14:creationId xmlns:p14="http://schemas.microsoft.com/office/powerpoint/2010/main" val="3435600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3D0DB-6CAC-4BF7-B3D1-DA70FB05C5D7}"/>
              </a:ext>
            </a:extLst>
          </p:cNvPr>
          <p:cNvPicPr>
            <a:picLocks noChangeAspect="1"/>
          </p:cNvPicPr>
          <p:nvPr/>
        </p:nvPicPr>
        <p:blipFill rotWithShape="1">
          <a:blip r:embed="rId3"/>
          <a:srcRect l="37551" t="13769" r="26837" b="12577"/>
          <a:stretch/>
        </p:blipFill>
        <p:spPr>
          <a:xfrm>
            <a:off x="1240971" y="47136"/>
            <a:ext cx="5564624" cy="6808198"/>
          </a:xfrm>
          <a:prstGeom prst="rect">
            <a:avLst/>
          </a:prstGeom>
        </p:spPr>
      </p:pic>
      <p:sp>
        <p:nvSpPr>
          <p:cNvPr id="2" name="Title 1"/>
          <p:cNvSpPr>
            <a:spLocks noGrp="1"/>
          </p:cNvSpPr>
          <p:nvPr>
            <p:ph type="title"/>
          </p:nvPr>
        </p:nvSpPr>
        <p:spPr>
          <a:xfrm>
            <a:off x="3945882" y="3624328"/>
            <a:ext cx="4392233" cy="1143000"/>
          </a:xfrm>
        </p:spPr>
        <p:txBody>
          <a:bodyPr/>
          <a:lstStyle/>
          <a:p>
            <a:r>
              <a:rPr lang="en-US" sz="2800" dirty="0"/>
              <a:t>Reproductive hosts of ISHB and Fusarium dieback (June 2017)</a:t>
            </a:r>
            <a:endParaRPr lang="en-GB" sz="2800" dirty="0"/>
          </a:p>
        </p:txBody>
      </p:sp>
      <p:sp>
        <p:nvSpPr>
          <p:cNvPr id="4" name="Arrow: Right 3">
            <a:extLst>
              <a:ext uri="{FF2B5EF4-FFF2-40B4-BE49-F238E27FC236}">
                <a16:creationId xmlns:a16="http://schemas.microsoft.com/office/drawing/2014/main" id="{FB65B034-BB83-4A72-A5FA-BD6DA6E446E1}"/>
              </a:ext>
            </a:extLst>
          </p:cNvPr>
          <p:cNvSpPr/>
          <p:nvPr/>
        </p:nvSpPr>
        <p:spPr>
          <a:xfrm rot="11992889">
            <a:off x="6004872" y="160259"/>
            <a:ext cx="978408" cy="20739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EFF08E-D05E-4B62-8F50-C51A62E06EF5}"/>
              </a:ext>
            </a:extLst>
          </p:cNvPr>
          <p:cNvPicPr>
            <a:picLocks noChangeAspect="1"/>
          </p:cNvPicPr>
          <p:nvPr/>
        </p:nvPicPr>
        <p:blipFill>
          <a:blip r:embed="rId4"/>
          <a:stretch>
            <a:fillRect/>
          </a:stretch>
        </p:blipFill>
        <p:spPr>
          <a:xfrm>
            <a:off x="6805595" y="47136"/>
            <a:ext cx="2134769" cy="1587876"/>
          </a:xfrm>
          <a:prstGeom prst="rect">
            <a:avLst/>
          </a:prstGeom>
        </p:spPr>
      </p:pic>
    </p:spTree>
    <p:extLst>
      <p:ext uri="{BB962C8B-B14F-4D97-AF65-F5344CB8AC3E}">
        <p14:creationId xmlns:p14="http://schemas.microsoft.com/office/powerpoint/2010/main" val="49955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274" y="137247"/>
            <a:ext cx="6129491" cy="1143000"/>
          </a:xfrm>
        </p:spPr>
        <p:txBody>
          <a:bodyPr/>
          <a:lstStyle/>
          <a:p>
            <a:pPr algn="l"/>
            <a:r>
              <a:rPr lang="en-US" dirty="0"/>
              <a:t>ISHB Native hosts</a:t>
            </a:r>
          </a:p>
        </p:txBody>
      </p:sp>
      <p:sp>
        <p:nvSpPr>
          <p:cNvPr id="3" name="Content Placeholder 2"/>
          <p:cNvSpPr>
            <a:spLocks noGrp="1"/>
          </p:cNvSpPr>
          <p:nvPr>
            <p:ph sz="half" idx="1"/>
          </p:nvPr>
        </p:nvSpPr>
        <p:spPr>
          <a:xfrm>
            <a:off x="597742" y="1369403"/>
            <a:ext cx="7948516" cy="4119193"/>
          </a:xfrm>
        </p:spPr>
        <p:txBody>
          <a:bodyPr numCol="2"/>
          <a:lstStyle/>
          <a:p>
            <a:r>
              <a:rPr lang="en-US" sz="1800" dirty="0"/>
              <a:t>Box elder (Acer </a:t>
            </a:r>
            <a:r>
              <a:rPr lang="en-US" sz="1800" dirty="0" err="1"/>
              <a:t>negundo</a:t>
            </a:r>
            <a:r>
              <a:rPr lang="en-US" sz="1800" dirty="0"/>
              <a:t>)*</a:t>
            </a:r>
          </a:p>
          <a:p>
            <a:r>
              <a:rPr lang="en-US" sz="1800" dirty="0"/>
              <a:t>Big leaf maple (Acer </a:t>
            </a:r>
            <a:r>
              <a:rPr lang="en-US" sz="1800" dirty="0" err="1"/>
              <a:t>macrophyllum</a:t>
            </a:r>
            <a:r>
              <a:rPr lang="en-US" sz="1800" dirty="0"/>
              <a:t>)*</a:t>
            </a:r>
          </a:p>
          <a:p>
            <a:r>
              <a:rPr lang="en-US" sz="1800" dirty="0"/>
              <a:t>California sycamore (</a:t>
            </a:r>
            <a:r>
              <a:rPr lang="en-US" sz="1800" dirty="0" err="1"/>
              <a:t>Platanus</a:t>
            </a:r>
            <a:r>
              <a:rPr lang="en-US" sz="1800" dirty="0"/>
              <a:t> </a:t>
            </a:r>
            <a:r>
              <a:rPr lang="en-US" sz="1800" dirty="0" err="1"/>
              <a:t>racemosa</a:t>
            </a:r>
            <a:r>
              <a:rPr lang="en-US" sz="1800" dirty="0"/>
              <a:t>)*</a:t>
            </a:r>
          </a:p>
          <a:p>
            <a:r>
              <a:rPr lang="en-US" sz="1800" dirty="0"/>
              <a:t>Red willow (Salix </a:t>
            </a:r>
            <a:r>
              <a:rPr lang="en-US" sz="1800" dirty="0" err="1"/>
              <a:t>laevigata</a:t>
            </a:r>
            <a:r>
              <a:rPr lang="en-US" sz="1800" dirty="0"/>
              <a:t>)*</a:t>
            </a:r>
          </a:p>
          <a:p>
            <a:r>
              <a:rPr lang="en-US" sz="1800" dirty="0"/>
              <a:t>Coast live oak (</a:t>
            </a:r>
            <a:r>
              <a:rPr lang="en-US" sz="1800" dirty="0" err="1"/>
              <a:t>Quercus</a:t>
            </a:r>
            <a:r>
              <a:rPr lang="en-US" sz="1800" dirty="0"/>
              <a:t> </a:t>
            </a:r>
            <a:r>
              <a:rPr lang="en-US" sz="1800" dirty="0" err="1"/>
              <a:t>agrifolia</a:t>
            </a:r>
            <a:r>
              <a:rPr lang="en-US" sz="1800" dirty="0"/>
              <a:t>)*</a:t>
            </a:r>
          </a:p>
          <a:p>
            <a:r>
              <a:rPr lang="en-US" sz="1800" dirty="0"/>
              <a:t>Fremont cottonwood (</a:t>
            </a:r>
            <a:r>
              <a:rPr lang="en-US" sz="1800" dirty="0" err="1"/>
              <a:t>Populus</a:t>
            </a:r>
            <a:r>
              <a:rPr lang="en-US" sz="1800" dirty="0"/>
              <a:t> </a:t>
            </a:r>
            <a:r>
              <a:rPr lang="en-US" sz="1800" dirty="0" err="1"/>
              <a:t>fremontii</a:t>
            </a:r>
            <a:r>
              <a:rPr lang="en-US" sz="1800" dirty="0"/>
              <a:t>)*</a:t>
            </a:r>
          </a:p>
          <a:p>
            <a:r>
              <a:rPr lang="en-US" sz="1800" dirty="0"/>
              <a:t>Black cottonwood (</a:t>
            </a:r>
            <a:r>
              <a:rPr lang="en-US" sz="1800" dirty="0" err="1"/>
              <a:t>Populus</a:t>
            </a:r>
            <a:r>
              <a:rPr lang="en-US" sz="1800" dirty="0"/>
              <a:t> </a:t>
            </a:r>
            <a:r>
              <a:rPr lang="en-US" sz="1800" dirty="0" err="1"/>
              <a:t>trichocarpa</a:t>
            </a:r>
            <a:r>
              <a:rPr lang="en-US" sz="1800" dirty="0"/>
              <a:t>)*</a:t>
            </a:r>
          </a:p>
          <a:p>
            <a:r>
              <a:rPr lang="en-US" sz="1800" dirty="0"/>
              <a:t>White alder (</a:t>
            </a:r>
            <a:r>
              <a:rPr lang="en-US" sz="1800" dirty="0" err="1"/>
              <a:t>Alnus</a:t>
            </a:r>
            <a:r>
              <a:rPr lang="en-US" sz="1800" dirty="0"/>
              <a:t> </a:t>
            </a:r>
            <a:r>
              <a:rPr lang="en-US" sz="1800" dirty="0" err="1"/>
              <a:t>rhombifolia</a:t>
            </a:r>
            <a:r>
              <a:rPr lang="en-US" sz="1800" dirty="0"/>
              <a:t>)*</a:t>
            </a:r>
          </a:p>
          <a:p>
            <a:r>
              <a:rPr lang="en-US" sz="1800" dirty="0"/>
              <a:t>Engelmann oak (</a:t>
            </a:r>
            <a:r>
              <a:rPr lang="en-US" sz="1800" dirty="0" err="1"/>
              <a:t>Quercus</a:t>
            </a:r>
            <a:r>
              <a:rPr lang="en-US" sz="1800" dirty="0"/>
              <a:t> </a:t>
            </a:r>
            <a:r>
              <a:rPr lang="en-US" sz="1800" dirty="0" err="1"/>
              <a:t>engelmannii</a:t>
            </a:r>
            <a:r>
              <a:rPr lang="en-US" sz="1800" dirty="0"/>
              <a:t>)*</a:t>
            </a:r>
          </a:p>
          <a:p>
            <a:r>
              <a:rPr lang="en-US" sz="1800" dirty="0"/>
              <a:t>Valley oak (</a:t>
            </a:r>
            <a:r>
              <a:rPr lang="en-US" sz="1800" dirty="0" err="1"/>
              <a:t>Quercus</a:t>
            </a:r>
            <a:r>
              <a:rPr lang="en-US" sz="1800" dirty="0"/>
              <a:t> </a:t>
            </a:r>
            <a:r>
              <a:rPr lang="en-US" sz="1800" dirty="0" err="1"/>
              <a:t>lobata</a:t>
            </a:r>
            <a:r>
              <a:rPr lang="en-US" sz="1800" dirty="0"/>
              <a:t>)*</a:t>
            </a:r>
          </a:p>
          <a:p>
            <a:r>
              <a:rPr lang="en-US" sz="1800" dirty="0"/>
              <a:t>Blue </a:t>
            </a:r>
            <a:r>
              <a:rPr lang="en-US" sz="1800" dirty="0" err="1"/>
              <a:t>palo</a:t>
            </a:r>
            <a:r>
              <a:rPr lang="en-US" sz="1800" dirty="0"/>
              <a:t> </a:t>
            </a:r>
            <a:r>
              <a:rPr lang="en-US" sz="1800" dirty="0" err="1"/>
              <a:t>verde</a:t>
            </a:r>
            <a:r>
              <a:rPr lang="en-US" sz="1800" dirty="0"/>
              <a:t> (</a:t>
            </a:r>
            <a:r>
              <a:rPr lang="en-US" sz="1800" dirty="0" err="1"/>
              <a:t>Cercidium</a:t>
            </a:r>
            <a:r>
              <a:rPr lang="en-US" sz="1800" dirty="0"/>
              <a:t> </a:t>
            </a:r>
            <a:r>
              <a:rPr lang="en-US" sz="1800" dirty="0" err="1"/>
              <a:t>floridum</a:t>
            </a:r>
            <a:r>
              <a:rPr lang="en-US" sz="1800" dirty="0"/>
              <a:t>)*</a:t>
            </a:r>
          </a:p>
          <a:p>
            <a:r>
              <a:rPr lang="en-US" sz="1800" dirty="0"/>
              <a:t>Mesquite (</a:t>
            </a:r>
            <a:r>
              <a:rPr lang="en-US" sz="1800" dirty="0" err="1"/>
              <a:t>Prosopis</a:t>
            </a:r>
            <a:r>
              <a:rPr lang="en-US" sz="1800" dirty="0"/>
              <a:t> </a:t>
            </a:r>
            <a:r>
              <a:rPr lang="en-US" sz="1800" dirty="0" err="1"/>
              <a:t>articulata</a:t>
            </a:r>
            <a:r>
              <a:rPr lang="en-US" sz="1800" dirty="0"/>
              <a:t>)*</a:t>
            </a:r>
          </a:p>
          <a:p>
            <a:r>
              <a:rPr lang="en-US" sz="1800" dirty="0" err="1"/>
              <a:t>Goodding's</a:t>
            </a:r>
            <a:r>
              <a:rPr lang="en-US" sz="1800" dirty="0"/>
              <a:t> black willow (Salix </a:t>
            </a:r>
            <a:r>
              <a:rPr lang="en-US" sz="1800" dirty="0" err="1"/>
              <a:t>gooddingii</a:t>
            </a:r>
            <a:r>
              <a:rPr lang="en-US" sz="1800" dirty="0"/>
              <a:t>)*</a:t>
            </a:r>
          </a:p>
          <a:p>
            <a:r>
              <a:rPr lang="en-US" sz="1800" dirty="0"/>
              <a:t>Mule Fat (</a:t>
            </a:r>
            <a:r>
              <a:rPr lang="en-US" sz="1800" dirty="0" err="1"/>
              <a:t>Baccharis</a:t>
            </a:r>
            <a:r>
              <a:rPr lang="en-US" sz="1800" dirty="0"/>
              <a:t> </a:t>
            </a:r>
            <a:r>
              <a:rPr lang="en-US" sz="1800" dirty="0" err="1"/>
              <a:t>salicifolia</a:t>
            </a:r>
            <a:r>
              <a:rPr lang="en-US" sz="1800" dirty="0"/>
              <a:t>)*</a:t>
            </a:r>
          </a:p>
          <a:p>
            <a:r>
              <a:rPr lang="en-US" sz="1800" dirty="0"/>
              <a:t>California buckeye (</a:t>
            </a:r>
            <a:r>
              <a:rPr lang="en-US" sz="1800" dirty="0" err="1"/>
              <a:t>Aesculus</a:t>
            </a:r>
            <a:r>
              <a:rPr lang="en-US" sz="1800" dirty="0"/>
              <a:t> </a:t>
            </a:r>
            <a:r>
              <a:rPr lang="en-US" sz="1800" dirty="0" err="1"/>
              <a:t>californica</a:t>
            </a:r>
            <a:r>
              <a:rPr lang="en-US" sz="1800" dirty="0"/>
              <a:t>)*</a:t>
            </a:r>
          </a:p>
          <a:p>
            <a:r>
              <a:rPr lang="en-US" sz="1800" dirty="0"/>
              <a:t>Canyon Live oak (Quercus </a:t>
            </a:r>
            <a:r>
              <a:rPr lang="en-US" sz="1800" dirty="0" err="1"/>
              <a:t>chrysolepis</a:t>
            </a:r>
            <a:r>
              <a:rPr lang="en-US" sz="1800" dirty="0"/>
              <a:t>)*</a:t>
            </a:r>
          </a:p>
          <a:p>
            <a:r>
              <a:rPr lang="en-US" sz="1800" dirty="0"/>
              <a:t>Black poplar (</a:t>
            </a:r>
            <a:r>
              <a:rPr lang="en-US" sz="1800" dirty="0" err="1"/>
              <a:t>Populus</a:t>
            </a:r>
            <a:r>
              <a:rPr lang="en-US" sz="1800" dirty="0"/>
              <a:t> </a:t>
            </a:r>
            <a:r>
              <a:rPr lang="en-US" sz="1800" dirty="0" err="1"/>
              <a:t>nigra</a:t>
            </a:r>
            <a:r>
              <a:rPr lang="en-US" sz="1800" dirty="0"/>
              <a:t>) </a:t>
            </a:r>
          </a:p>
        </p:txBody>
      </p:sp>
    </p:spTree>
    <p:extLst>
      <p:ext uri="{BB962C8B-B14F-4D97-AF65-F5344CB8AC3E}">
        <p14:creationId xmlns:p14="http://schemas.microsoft.com/office/powerpoint/2010/main" val="2463022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6770"/>
          <a:stretch/>
        </p:blipFill>
        <p:spPr>
          <a:xfrm>
            <a:off x="434220" y="115515"/>
            <a:ext cx="8385263" cy="6440928"/>
          </a:xfrm>
          <a:prstGeom prst="rect">
            <a:avLst/>
          </a:prstGeom>
        </p:spPr>
      </p:pic>
      <p:sp>
        <p:nvSpPr>
          <p:cNvPr id="3" name="TextBox 2"/>
          <p:cNvSpPr txBox="1"/>
          <p:nvPr/>
        </p:nvSpPr>
        <p:spPr>
          <a:xfrm>
            <a:off x="544749" y="1799617"/>
            <a:ext cx="2256817" cy="1754326"/>
          </a:xfrm>
          <a:prstGeom prst="rect">
            <a:avLst/>
          </a:prstGeom>
          <a:noFill/>
        </p:spPr>
        <p:txBody>
          <a:bodyPr wrap="square" rtlCol="0">
            <a:spAutoFit/>
          </a:bodyPr>
          <a:lstStyle/>
          <a:p>
            <a:r>
              <a:rPr lang="en-US" dirty="0">
                <a:hlinkClick r:id="rId3"/>
              </a:rPr>
              <a:t>www.pshb.org</a:t>
            </a:r>
            <a:endParaRPr lang="en-US" dirty="0"/>
          </a:p>
          <a:p>
            <a:endParaRPr lang="en-US" dirty="0"/>
          </a:p>
          <a:p>
            <a:r>
              <a:rPr lang="en-US" dirty="0"/>
              <a:t>Or</a:t>
            </a:r>
          </a:p>
          <a:p>
            <a:endParaRPr lang="en-US" dirty="0"/>
          </a:p>
          <a:p>
            <a:r>
              <a:rPr lang="en-US" dirty="0"/>
              <a:t>Ucanr.edu/sites/</a:t>
            </a:r>
            <a:r>
              <a:rPr lang="en-US" dirty="0" err="1"/>
              <a:t>pshb</a:t>
            </a:r>
            <a:endParaRPr lang="en-US" dirty="0"/>
          </a:p>
          <a:p>
            <a:endParaRPr lang="en-US" dirty="0"/>
          </a:p>
        </p:txBody>
      </p:sp>
    </p:spTree>
    <p:extLst>
      <p:ext uri="{BB962C8B-B14F-4D97-AF65-F5344CB8AC3E}">
        <p14:creationId xmlns:p14="http://schemas.microsoft.com/office/powerpoint/2010/main" val="406622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200" y="0"/>
            <a:ext cx="8229600" cy="1143000"/>
          </a:xfrm>
        </p:spPr>
        <p:txBody>
          <a:bodyPr/>
          <a:lstStyle/>
          <a:p>
            <a:pPr eaLnBrk="1" hangingPunct="1">
              <a:defRPr/>
            </a:pPr>
            <a:r>
              <a:rPr lang="en-US" dirty="0"/>
              <a:t>Invasive Species</a:t>
            </a:r>
          </a:p>
        </p:txBody>
      </p:sp>
      <p:sp>
        <p:nvSpPr>
          <p:cNvPr id="115715" name="Rectangle 3"/>
          <p:cNvSpPr>
            <a:spLocks noChangeArrowheads="1"/>
          </p:cNvSpPr>
          <p:nvPr/>
        </p:nvSpPr>
        <p:spPr bwMode="auto">
          <a:xfrm>
            <a:off x="457200" y="1066800"/>
            <a:ext cx="8077200" cy="4800600"/>
          </a:xfrm>
          <a:prstGeom prst="rect">
            <a:avLst/>
          </a:prstGeom>
          <a:noFill/>
          <a:ln>
            <a:noFill/>
          </a:ln>
          <a:effectLst/>
          <a:extLst/>
        </p:spPr>
        <p:txBody>
          <a:bodyPr lIns="90488" tIns="44450" rIns="90488" bIns="44450"/>
          <a:lstStyle/>
          <a:p>
            <a:pPr>
              <a:lnSpc>
                <a:spcPct val="80000"/>
              </a:lnSpc>
              <a:spcBef>
                <a:spcPct val="20000"/>
              </a:spcBef>
              <a:buClr>
                <a:schemeClr val="hlink"/>
              </a:buClr>
              <a:buSzPct val="60000"/>
              <a:defRPr/>
            </a:pPr>
            <a:r>
              <a:rPr lang="en-US" sz="3200" b="1" i="1" dirty="0">
                <a:solidFill>
                  <a:srgbClr val="000000"/>
                </a:solidFill>
              </a:rPr>
              <a:t>Non-native</a:t>
            </a:r>
            <a:r>
              <a:rPr lang="en-US" sz="3200" b="1" i="1" dirty="0"/>
              <a:t> </a:t>
            </a:r>
            <a:r>
              <a:rPr lang="en-US" sz="3200" i="1" dirty="0"/>
              <a:t>to the ecosystem whose introduction </a:t>
            </a:r>
            <a:r>
              <a:rPr lang="en-US" sz="3200" b="1" i="1" dirty="0">
                <a:solidFill>
                  <a:srgbClr val="000000"/>
                </a:solidFill>
              </a:rPr>
              <a:t>causes</a:t>
            </a:r>
            <a:r>
              <a:rPr lang="en-US" sz="3200" b="1" i="1" dirty="0"/>
              <a:t> </a:t>
            </a:r>
            <a:r>
              <a:rPr lang="en-US" sz="3200" i="1" dirty="0"/>
              <a:t>… economic or environmental </a:t>
            </a:r>
            <a:r>
              <a:rPr lang="en-US" sz="3200" b="1" i="1" dirty="0">
                <a:solidFill>
                  <a:srgbClr val="000000"/>
                </a:solidFill>
              </a:rPr>
              <a:t>harm</a:t>
            </a:r>
            <a:r>
              <a:rPr lang="en-US" sz="3200" i="1" dirty="0"/>
              <a:t> (USDA NISIC)</a:t>
            </a:r>
          </a:p>
          <a:p>
            <a:pPr marL="800100" lvl="1" indent="-342900">
              <a:lnSpc>
                <a:spcPct val="80000"/>
              </a:lnSpc>
              <a:spcBef>
                <a:spcPct val="20000"/>
              </a:spcBef>
              <a:buClr>
                <a:schemeClr val="hlink"/>
              </a:buClr>
              <a:buSzPct val="60000"/>
              <a:buFont typeface="Wingdings" pitchFamily="2" charset="2"/>
              <a:buChar char="n"/>
              <a:defRPr/>
            </a:pPr>
            <a:endParaRPr lang="en-US" sz="2000" dirty="0"/>
          </a:p>
          <a:p>
            <a:pPr marL="800100" lvl="1" indent="-342900">
              <a:spcBef>
                <a:spcPts val="400"/>
              </a:spcBef>
              <a:spcAft>
                <a:spcPts val="400"/>
              </a:spcAft>
              <a:buClr>
                <a:schemeClr val="hlink"/>
              </a:buClr>
              <a:buSzPct val="60000"/>
              <a:buFont typeface="Wingdings" panose="05000000000000000000" pitchFamily="2" charset="2"/>
              <a:buChar char="§"/>
              <a:defRPr/>
            </a:pPr>
            <a:r>
              <a:rPr lang="en-US" sz="2400" dirty="0"/>
              <a:t>Small subset of </a:t>
            </a:r>
            <a:r>
              <a:rPr lang="en-US" sz="2400" b="1" dirty="0"/>
              <a:t>exotic</a:t>
            </a:r>
            <a:r>
              <a:rPr lang="en-US" sz="2400" dirty="0"/>
              <a:t> species are invasive</a:t>
            </a:r>
          </a:p>
          <a:p>
            <a:pPr marL="800100" lvl="1" indent="-342900">
              <a:spcBef>
                <a:spcPts val="400"/>
              </a:spcBef>
              <a:spcAft>
                <a:spcPts val="400"/>
              </a:spcAft>
              <a:buClr>
                <a:schemeClr val="hlink"/>
              </a:buClr>
              <a:buSzPct val="60000"/>
              <a:buFont typeface="Wingdings" panose="05000000000000000000" pitchFamily="2" charset="2"/>
              <a:buChar char="§"/>
              <a:defRPr/>
            </a:pPr>
            <a:r>
              <a:rPr lang="en-US" dirty="0"/>
              <a:t>Diseases, predators, competitors</a:t>
            </a:r>
          </a:p>
          <a:p>
            <a:pPr marL="800100" lvl="1" indent="-342900">
              <a:spcBef>
                <a:spcPts val="400"/>
              </a:spcBef>
              <a:spcAft>
                <a:spcPts val="400"/>
              </a:spcAft>
              <a:buClr>
                <a:schemeClr val="hlink"/>
              </a:buClr>
              <a:buSzPct val="60000"/>
              <a:buFont typeface="Wingdings" panose="05000000000000000000" pitchFamily="2" charset="2"/>
              <a:buChar char="§"/>
              <a:defRPr/>
            </a:pPr>
            <a:r>
              <a:rPr lang="en-US" dirty="0"/>
              <a:t>Damage crops, infrastructure, physical environment</a:t>
            </a:r>
          </a:p>
          <a:p>
            <a:pPr marL="800100" lvl="1" indent="-342900">
              <a:spcBef>
                <a:spcPts val="400"/>
              </a:spcBef>
              <a:spcAft>
                <a:spcPts val="400"/>
              </a:spcAft>
              <a:buClr>
                <a:schemeClr val="hlink"/>
              </a:buClr>
              <a:buSzPct val="60000"/>
              <a:buFont typeface="Wingdings" panose="05000000000000000000" pitchFamily="2" charset="2"/>
              <a:buChar char="§"/>
              <a:defRPr/>
            </a:pPr>
            <a:r>
              <a:rPr lang="en-US" dirty="0"/>
              <a:t>Similar climate, lack co-evolved controls</a:t>
            </a:r>
          </a:p>
          <a:p>
            <a:pPr marL="800100" lvl="1" indent="-342900">
              <a:spcBef>
                <a:spcPts val="400"/>
              </a:spcBef>
              <a:spcAft>
                <a:spcPts val="400"/>
              </a:spcAft>
              <a:buClr>
                <a:schemeClr val="hlink"/>
              </a:buClr>
              <a:buSzPct val="60000"/>
              <a:buFont typeface="Wingdings" panose="05000000000000000000" pitchFamily="2" charset="2"/>
              <a:buChar char="§"/>
              <a:defRPr/>
            </a:pPr>
            <a:r>
              <a:rPr lang="en-US" dirty="0"/>
              <a:t>Favored by other ecosystem/climate changes</a:t>
            </a:r>
          </a:p>
          <a:p>
            <a:pPr marL="800100" lvl="1" indent="-342900">
              <a:spcBef>
                <a:spcPts val="400"/>
              </a:spcBef>
              <a:spcAft>
                <a:spcPts val="400"/>
              </a:spcAft>
              <a:buClr>
                <a:schemeClr val="hlink"/>
              </a:buClr>
              <a:buSzPct val="60000"/>
              <a:buFont typeface="Wingdings" panose="05000000000000000000" pitchFamily="2" charset="2"/>
              <a:buChar char="§"/>
              <a:defRPr/>
            </a:pPr>
            <a:r>
              <a:rPr lang="en-US" sz="2400" dirty="0"/>
              <a:t>Cost </a:t>
            </a:r>
            <a:r>
              <a:rPr lang="en-US" sz="2400" b="1" dirty="0"/>
              <a:t>~$120 billion</a:t>
            </a:r>
            <a:r>
              <a:rPr lang="en-US" sz="2400" dirty="0"/>
              <a:t> in US in 200	5 </a:t>
            </a:r>
            <a:r>
              <a:rPr lang="en-US" sz="1800" dirty="0"/>
              <a:t>(</a:t>
            </a:r>
            <a:r>
              <a:rPr lang="en-US" sz="1800" dirty="0" err="1"/>
              <a:t>Pimental</a:t>
            </a:r>
            <a:r>
              <a:rPr lang="en-US" sz="1800" dirty="0"/>
              <a:t> et al.)</a:t>
            </a:r>
          </a:p>
          <a:p>
            <a:pPr marL="800100" lvl="1" indent="-342900">
              <a:spcBef>
                <a:spcPts val="400"/>
              </a:spcBef>
              <a:spcAft>
                <a:spcPts val="400"/>
              </a:spcAft>
              <a:buClr>
                <a:schemeClr val="hlink"/>
              </a:buClr>
              <a:buSzPct val="60000"/>
              <a:buFont typeface="Wingdings" panose="05000000000000000000" pitchFamily="2" charset="2"/>
              <a:buChar char="§"/>
              <a:defRPr/>
            </a:pPr>
            <a:r>
              <a:rPr lang="en-US" sz="2400" dirty="0"/>
              <a:t>Contributed directly to decline </a:t>
            </a:r>
            <a:r>
              <a:rPr lang="en-US" dirty="0"/>
              <a:t>of 42% of T&amp;E </a:t>
            </a:r>
            <a:r>
              <a:rPr lang="en-US" dirty="0" err="1"/>
              <a:t>sps</a:t>
            </a:r>
            <a:r>
              <a:rPr lang="en-US" dirty="0"/>
              <a:t> </a:t>
            </a:r>
            <a:r>
              <a:rPr lang="en-US" sz="1800" dirty="0"/>
              <a:t>(TNC)</a:t>
            </a:r>
          </a:p>
        </p:txBody>
      </p:sp>
      <p:pic>
        <p:nvPicPr>
          <p:cNvPr id="9220" name="Picture 1"/>
          <p:cNvPicPr>
            <a:picLocks noChangeAspect="1"/>
          </p:cNvPicPr>
          <p:nvPr/>
        </p:nvPicPr>
        <p:blipFill>
          <a:blip r:embed="rId3">
            <a:extLst>
              <a:ext uri="{28A0092B-C50C-407E-A947-70E740481C1C}">
                <a14:useLocalDpi xmlns:a14="http://schemas.microsoft.com/office/drawing/2010/main" val="0"/>
              </a:ext>
            </a:extLst>
          </a:blip>
          <a:srcRect l="29445" r="-19446"/>
          <a:stretch>
            <a:fillRect/>
          </a:stretch>
        </p:blipFill>
        <p:spPr bwMode="auto">
          <a:xfrm>
            <a:off x="7138852" y="635726"/>
            <a:ext cx="1892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0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9144-0B82-421C-A038-A5D07807C049}"/>
              </a:ext>
            </a:extLst>
          </p:cNvPr>
          <p:cNvSpPr>
            <a:spLocks noGrp="1"/>
          </p:cNvSpPr>
          <p:nvPr>
            <p:ph type="title"/>
          </p:nvPr>
        </p:nvSpPr>
        <p:spPr>
          <a:xfrm>
            <a:off x="-852312" y="26282"/>
            <a:ext cx="8229600" cy="1143000"/>
          </a:xfrm>
        </p:spPr>
        <p:txBody>
          <a:bodyPr/>
          <a:lstStyle/>
          <a:p>
            <a:r>
              <a:rPr lang="en-US" dirty="0"/>
              <a:t>Invasive species and fire</a:t>
            </a:r>
          </a:p>
        </p:txBody>
      </p:sp>
      <p:sp>
        <p:nvSpPr>
          <p:cNvPr id="3" name="Content Placeholder 2">
            <a:extLst>
              <a:ext uri="{FF2B5EF4-FFF2-40B4-BE49-F238E27FC236}">
                <a16:creationId xmlns:a16="http://schemas.microsoft.com/office/drawing/2014/main" id="{5C571682-4BF1-4319-AD8B-DB53C6CB0C86}"/>
              </a:ext>
            </a:extLst>
          </p:cNvPr>
          <p:cNvSpPr>
            <a:spLocks noGrp="1"/>
          </p:cNvSpPr>
          <p:nvPr>
            <p:ph idx="1"/>
          </p:nvPr>
        </p:nvSpPr>
        <p:spPr>
          <a:xfrm>
            <a:off x="457200" y="1317957"/>
            <a:ext cx="5029203" cy="3816350"/>
          </a:xfrm>
        </p:spPr>
        <p:txBody>
          <a:bodyPr/>
          <a:lstStyle/>
          <a:p>
            <a:r>
              <a:rPr lang="en-US" dirty="0"/>
              <a:t>Invasive pests (bark beetles, etc.) causing wide-spread tree mortality</a:t>
            </a:r>
          </a:p>
          <a:p>
            <a:r>
              <a:rPr lang="en-US" dirty="0"/>
              <a:t>Aquatic invasive species can be spread through fire-fighting (water drops) and inhibit post-fire ecosystem recovery </a:t>
            </a:r>
          </a:p>
          <a:p>
            <a:r>
              <a:rPr lang="en-US" dirty="0"/>
              <a:t>Invasive plants </a:t>
            </a:r>
          </a:p>
        </p:txBody>
      </p:sp>
      <p:sp>
        <p:nvSpPr>
          <p:cNvPr id="4" name="Arrow: Down 3">
            <a:extLst>
              <a:ext uri="{FF2B5EF4-FFF2-40B4-BE49-F238E27FC236}">
                <a16:creationId xmlns:a16="http://schemas.microsoft.com/office/drawing/2014/main" id="{59A60A28-7122-498E-9C35-1D7EDED2E574}"/>
              </a:ext>
            </a:extLst>
          </p:cNvPr>
          <p:cNvSpPr/>
          <p:nvPr/>
        </p:nvSpPr>
        <p:spPr>
          <a:xfrm>
            <a:off x="3499554" y="5627533"/>
            <a:ext cx="1354667"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6D7215-B0E2-4DFD-92E2-4B520BC64718}"/>
              </a:ext>
            </a:extLst>
          </p:cNvPr>
          <p:cNvPicPr>
            <a:picLocks noChangeAspect="1"/>
          </p:cNvPicPr>
          <p:nvPr/>
        </p:nvPicPr>
        <p:blipFill>
          <a:blip r:embed="rId2"/>
          <a:stretch>
            <a:fillRect/>
          </a:stretch>
        </p:blipFill>
        <p:spPr>
          <a:xfrm>
            <a:off x="5715057" y="1230799"/>
            <a:ext cx="3827282" cy="2288865"/>
          </a:xfrm>
          <a:prstGeom prst="rect">
            <a:avLst/>
          </a:prstGeom>
        </p:spPr>
      </p:pic>
      <p:sp>
        <p:nvSpPr>
          <p:cNvPr id="7" name="TextBox 6">
            <a:extLst>
              <a:ext uri="{FF2B5EF4-FFF2-40B4-BE49-F238E27FC236}">
                <a16:creationId xmlns:a16="http://schemas.microsoft.com/office/drawing/2014/main" id="{EA561EE9-8FCE-4AC3-9D91-A6696ABBB21A}"/>
              </a:ext>
            </a:extLst>
          </p:cNvPr>
          <p:cNvSpPr txBox="1"/>
          <p:nvPr/>
        </p:nvSpPr>
        <p:spPr>
          <a:xfrm>
            <a:off x="6742356" y="3574146"/>
            <a:ext cx="2196445" cy="523220"/>
          </a:xfrm>
          <a:prstGeom prst="rect">
            <a:avLst/>
          </a:prstGeom>
          <a:noFill/>
        </p:spPr>
        <p:txBody>
          <a:bodyPr wrap="square" rtlCol="0">
            <a:spAutoFit/>
          </a:bodyPr>
          <a:lstStyle/>
          <a:p>
            <a:pPr algn="r"/>
            <a:r>
              <a:rPr lang="en-US" sz="1400" dirty="0"/>
              <a:t>Dead trees, Sierra Nevada </a:t>
            </a:r>
            <a:r>
              <a:rPr lang="en-US" sz="1400" i="1" dirty="0"/>
              <a:t>USFS Region 5, 2016</a:t>
            </a:r>
          </a:p>
        </p:txBody>
      </p:sp>
    </p:spTree>
    <p:extLst>
      <p:ext uri="{BB962C8B-B14F-4D97-AF65-F5344CB8AC3E}">
        <p14:creationId xmlns:p14="http://schemas.microsoft.com/office/powerpoint/2010/main" val="243519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00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44196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YST oak wood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3400"/>
            <a:ext cx="43434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arundo on b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arundo brid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67138"/>
            <a:ext cx="45720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685800" y="6432550"/>
            <a:ext cx="1047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200" b="1" i="1">
                <a:latin typeface="Garamond" pitchFamily="18" charset="0"/>
                <a:ea typeface="ＭＳ Ｐゴシック" pitchFamily="34" charset="-128"/>
              </a:rPr>
              <a:t>Photo: Bob Case</a:t>
            </a:r>
          </a:p>
        </p:txBody>
      </p:sp>
      <p:sp>
        <p:nvSpPr>
          <p:cNvPr id="121864" name="Rectangle 8"/>
          <p:cNvSpPr>
            <a:spLocks noChangeArrowheads="1"/>
          </p:cNvSpPr>
          <p:nvPr/>
        </p:nvSpPr>
        <p:spPr bwMode="auto">
          <a:xfrm>
            <a:off x="723900" y="713582"/>
            <a:ext cx="7391400" cy="1371600"/>
          </a:xfrm>
          <a:prstGeom prst="rect">
            <a:avLst/>
          </a:prstGeom>
          <a:solidFill>
            <a:schemeClr val="bg1">
              <a:alpha val="80000"/>
            </a:schemeClr>
          </a:solidFill>
          <a:ln>
            <a:noFill/>
          </a:ln>
          <a:extLst/>
        </p:spPr>
        <p:txBody>
          <a:bodyPr anchor="ctr"/>
          <a:lstStyle/>
          <a:p>
            <a:pPr algn="ctr">
              <a:defRPr/>
            </a:pPr>
            <a:r>
              <a:rPr lang="en-US" sz="4400" dirty="0">
                <a:solidFill>
                  <a:schemeClr val="tx2"/>
                </a:solidFill>
                <a:effectLst>
                  <a:outerShdw blurRad="38100" dist="38100" dir="2700000" algn="tl">
                    <a:srgbClr val="000000"/>
                  </a:outerShdw>
                </a:effectLst>
                <a:latin typeface="+mj-lt"/>
              </a:rPr>
              <a:t>What Problems Do Invasive Plants Cause?</a:t>
            </a:r>
          </a:p>
        </p:txBody>
      </p:sp>
      <p:pic>
        <p:nvPicPr>
          <p:cNvPr id="15368" name="Picture 8" descr="yst head low r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265363"/>
            <a:ext cx="1219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Rectangle 7"/>
          <p:cNvSpPr>
            <a:spLocks noChangeArrowheads="1"/>
          </p:cNvSpPr>
          <p:nvPr/>
        </p:nvSpPr>
        <p:spPr bwMode="auto">
          <a:xfrm>
            <a:off x="1391192" y="3508027"/>
            <a:ext cx="6359434" cy="2971800"/>
          </a:xfrm>
          <a:prstGeom prst="rect">
            <a:avLst/>
          </a:prstGeom>
          <a:solidFill>
            <a:schemeClr val="bg1">
              <a:alpha val="89804"/>
            </a:schemeClr>
          </a:solidFill>
          <a:ln>
            <a:noFill/>
          </a:ln>
          <a:extLst/>
        </p:spPr>
        <p:txBody>
          <a:bodyPr/>
          <a:lstStyle/>
          <a:p>
            <a:pPr marL="342900" indent="-342900">
              <a:spcBef>
                <a:spcPct val="20000"/>
              </a:spcBef>
              <a:buClr>
                <a:schemeClr val="hlink"/>
              </a:buClr>
              <a:buSzPct val="60000"/>
              <a:buFont typeface="Wingdings" pitchFamily="2" charset="2"/>
              <a:buChar char="n"/>
              <a:defRPr/>
            </a:pPr>
            <a:r>
              <a:rPr lang="en-US" sz="3200" dirty="0"/>
              <a:t>Displace native plants and degrade wildlife habitat</a:t>
            </a:r>
          </a:p>
          <a:p>
            <a:pPr marL="342900" indent="-342900">
              <a:spcBef>
                <a:spcPct val="20000"/>
              </a:spcBef>
              <a:buClr>
                <a:schemeClr val="hlink"/>
              </a:buClr>
              <a:buSzPct val="60000"/>
              <a:buFont typeface="Wingdings" pitchFamily="2" charset="2"/>
              <a:buChar char="n"/>
              <a:defRPr/>
            </a:pPr>
            <a:r>
              <a:rPr lang="en-US" sz="3200" dirty="0"/>
              <a:t>Degrade recreation areas </a:t>
            </a:r>
          </a:p>
          <a:p>
            <a:pPr marL="342900" indent="-342900">
              <a:spcBef>
                <a:spcPct val="20000"/>
              </a:spcBef>
              <a:buClr>
                <a:schemeClr val="hlink"/>
              </a:buClr>
              <a:buSzPct val="60000"/>
              <a:buFont typeface="Wingdings" pitchFamily="2" charset="2"/>
              <a:buChar char="n"/>
              <a:defRPr/>
            </a:pPr>
            <a:r>
              <a:rPr lang="en-US" sz="3200" dirty="0"/>
              <a:t>By simply adding biomass, increase damage from floods and fires</a:t>
            </a:r>
          </a:p>
          <a:p>
            <a:pPr marL="342900" indent="-342900">
              <a:spcBef>
                <a:spcPct val="20000"/>
              </a:spcBef>
              <a:buClr>
                <a:schemeClr val="hlink"/>
              </a:buClr>
              <a:buSzPct val="60000"/>
              <a:buFont typeface="Wingdings" pitchFamily="2" charset="2"/>
              <a:buChar char="n"/>
              <a:defRPr/>
            </a:pPr>
            <a:endParaRPr lang="en-US" sz="3200" dirty="0">
              <a:effectLst>
                <a:outerShdw blurRad="38100" dist="38100" dir="2700000" algn="tl">
                  <a:srgbClr val="000000"/>
                </a:outerShdw>
              </a:effectLst>
            </a:endParaRPr>
          </a:p>
          <a:p>
            <a:pPr marL="342900" indent="-342900">
              <a:spcBef>
                <a:spcPct val="20000"/>
              </a:spcBef>
              <a:buClr>
                <a:schemeClr val="hlink"/>
              </a:buClr>
              <a:buSzPct val="60000"/>
              <a:buFont typeface="Wingdings" pitchFamily="2" charset="2"/>
              <a:buChar char="n"/>
              <a:defRPr/>
            </a:pPr>
            <a:endParaRPr lang="en-US" sz="3200" dirty="0">
              <a:solidFill>
                <a:srgbClr val="000000"/>
              </a:solidFill>
              <a:effectLst>
                <a:outerShdw blurRad="38100" dist="38100" dir="2700000" algn="tl">
                  <a:srgbClr val="FFFFFF"/>
                </a:outerShdw>
              </a:effectLst>
            </a:endParaRPr>
          </a:p>
          <a:p>
            <a:pPr marL="342900" indent="-342900">
              <a:spcBef>
                <a:spcPct val="20000"/>
              </a:spcBef>
              <a:buClr>
                <a:schemeClr val="hlink"/>
              </a:buClr>
              <a:buSzPct val="60000"/>
              <a:buFont typeface="Wingdings" pitchFamily="2" charset="2"/>
              <a:buChar char="n"/>
              <a:defRPr/>
            </a:pPr>
            <a:endParaRPr lang="en-US" sz="3200" b="1" dirty="0"/>
          </a:p>
        </p:txBody>
      </p:sp>
    </p:spTree>
    <p:extLst>
      <p:ext uri="{BB962C8B-B14F-4D97-AF65-F5344CB8AC3E}">
        <p14:creationId xmlns:p14="http://schemas.microsoft.com/office/powerpoint/2010/main" val="227538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21863"/>
                                        </p:tgtEl>
                                      </p:cBhvr>
                                    </p:animEffect>
                                    <p:set>
                                      <p:cBhvr>
                                        <p:cTn id="7" dur="1" fill="hold">
                                          <p:stCondLst>
                                            <p:cond delay="1999"/>
                                          </p:stCondLst>
                                        </p:cTn>
                                        <p:tgtEl>
                                          <p:spTgt spid="12186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121864"/>
                                        </p:tgtEl>
                                      </p:cBhvr>
                                    </p:animEffect>
                                    <p:set>
                                      <p:cBhvr>
                                        <p:cTn id="12" dur="1" fill="hold">
                                          <p:stCondLst>
                                            <p:cond delay="1999"/>
                                          </p:stCondLst>
                                        </p:cTn>
                                        <p:tgtEl>
                                          <p:spTgt spid="1218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4" grpId="0" animBg="1"/>
      <p:bldP spid="1218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0"/>
            <a:ext cx="8229600" cy="1143000"/>
          </a:xfrm>
        </p:spPr>
        <p:txBody>
          <a:bodyPr/>
          <a:lstStyle/>
          <a:p>
            <a:pPr eaLnBrk="1" hangingPunct="1">
              <a:defRPr/>
            </a:pPr>
            <a:r>
              <a:rPr lang="en-US" dirty="0"/>
              <a:t>Fire and Invasive Plants</a:t>
            </a:r>
          </a:p>
        </p:txBody>
      </p:sp>
      <p:sp>
        <p:nvSpPr>
          <p:cNvPr id="113667" name="Rectangle 3"/>
          <p:cNvSpPr>
            <a:spLocks noGrp="1" noChangeArrowheads="1"/>
          </p:cNvSpPr>
          <p:nvPr>
            <p:ph type="body" idx="1"/>
          </p:nvPr>
        </p:nvSpPr>
        <p:spPr>
          <a:xfrm>
            <a:off x="346437" y="1143000"/>
            <a:ext cx="5720596" cy="4953000"/>
          </a:xfrm>
        </p:spPr>
        <p:txBody>
          <a:bodyPr/>
          <a:lstStyle/>
          <a:p>
            <a:pPr>
              <a:defRPr/>
            </a:pPr>
            <a:r>
              <a:rPr lang="en-US" dirty="0"/>
              <a:t>Invasive plants can escape from a “fire safe” landscape</a:t>
            </a:r>
          </a:p>
          <a:p>
            <a:pPr eaLnBrk="1" hangingPunct="1">
              <a:defRPr/>
            </a:pPr>
            <a:r>
              <a:rPr lang="en-US" dirty="0"/>
              <a:t>Invasive plants can increase fuel loads</a:t>
            </a:r>
          </a:p>
          <a:p>
            <a:pPr>
              <a:defRPr/>
            </a:pPr>
            <a:r>
              <a:rPr lang="en-US" dirty="0"/>
              <a:t>Over-clearance (bare earth) for fire safety can lead to the spread of invasive plants</a:t>
            </a:r>
          </a:p>
          <a:p>
            <a:pPr>
              <a:defRPr/>
            </a:pPr>
            <a:r>
              <a:rPr lang="en-US" dirty="0"/>
              <a:t>Post-fire, invasive weeds can lead to type conversion, biodiversity loss</a:t>
            </a:r>
          </a:p>
          <a:p>
            <a:pPr lvl="1" eaLnBrk="1" hangingPunct="1">
              <a:defRPr/>
            </a:pPr>
            <a:endParaRPr lang="en-US" sz="2400" dirty="0"/>
          </a:p>
        </p:txBody>
      </p:sp>
      <p:pic>
        <p:nvPicPr>
          <p:cNvPr id="3" name="Picture 2">
            <a:extLst>
              <a:ext uri="{FF2B5EF4-FFF2-40B4-BE49-F238E27FC236}">
                <a16:creationId xmlns:a16="http://schemas.microsoft.com/office/drawing/2014/main" id="{8BB13939-C237-4EC3-88C2-3F151F33B40F}"/>
              </a:ext>
            </a:extLst>
          </p:cNvPr>
          <p:cNvPicPr>
            <a:picLocks noChangeAspect="1"/>
          </p:cNvPicPr>
          <p:nvPr/>
        </p:nvPicPr>
        <p:blipFill>
          <a:blip r:embed="rId3"/>
          <a:stretch>
            <a:fillRect/>
          </a:stretch>
        </p:blipFill>
        <p:spPr>
          <a:xfrm>
            <a:off x="6524232" y="1073477"/>
            <a:ext cx="2619768" cy="3493024"/>
          </a:xfrm>
          <a:prstGeom prst="rect">
            <a:avLst/>
          </a:prstGeom>
        </p:spPr>
      </p:pic>
    </p:spTree>
    <p:extLst>
      <p:ext uri="{BB962C8B-B14F-4D97-AF65-F5344CB8AC3E}">
        <p14:creationId xmlns:p14="http://schemas.microsoft.com/office/powerpoint/2010/main" val="2582581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282D-60DB-4505-9B60-C8DDCD7C6F8B}"/>
              </a:ext>
            </a:extLst>
          </p:cNvPr>
          <p:cNvSpPr>
            <a:spLocks noGrp="1"/>
          </p:cNvSpPr>
          <p:nvPr>
            <p:ph type="title"/>
          </p:nvPr>
        </p:nvSpPr>
        <p:spPr>
          <a:xfrm>
            <a:off x="457200" y="0"/>
            <a:ext cx="8229600" cy="1143000"/>
          </a:xfrm>
        </p:spPr>
        <p:txBody>
          <a:bodyPr/>
          <a:lstStyle/>
          <a:p>
            <a:r>
              <a:rPr lang="en-US" dirty="0"/>
              <a:t>Fire and type conversion</a:t>
            </a:r>
          </a:p>
        </p:txBody>
      </p:sp>
      <p:sp>
        <p:nvSpPr>
          <p:cNvPr id="3" name="Content Placeholder 2">
            <a:extLst>
              <a:ext uri="{FF2B5EF4-FFF2-40B4-BE49-F238E27FC236}">
                <a16:creationId xmlns:a16="http://schemas.microsoft.com/office/drawing/2014/main" id="{F0A5E6F6-3698-4AD2-AFBD-7A4AD8D54D64}"/>
              </a:ext>
            </a:extLst>
          </p:cNvPr>
          <p:cNvSpPr>
            <a:spLocks noGrp="1"/>
          </p:cNvSpPr>
          <p:nvPr>
            <p:ph idx="1"/>
          </p:nvPr>
        </p:nvSpPr>
        <p:spPr>
          <a:xfrm>
            <a:off x="290690" y="1390032"/>
            <a:ext cx="4032956" cy="3816350"/>
          </a:xfrm>
        </p:spPr>
        <p:txBody>
          <a:bodyPr/>
          <a:lstStyle/>
          <a:p>
            <a:r>
              <a:rPr lang="en-US" sz="2800" dirty="0"/>
              <a:t>Natural fire cycles can be beneficial</a:t>
            </a:r>
          </a:p>
          <a:p>
            <a:pPr lvl="1"/>
            <a:r>
              <a:rPr lang="en-US" dirty="0"/>
              <a:t>Resources for new growth</a:t>
            </a:r>
          </a:p>
          <a:p>
            <a:pPr lvl="1"/>
            <a:r>
              <a:rPr lang="en-US" dirty="0"/>
              <a:t>Fire adapted plants </a:t>
            </a:r>
          </a:p>
          <a:p>
            <a:r>
              <a:rPr lang="en-US" sz="2800" dirty="0"/>
              <a:t>Frequent high intensity fires can break natural cycles</a:t>
            </a:r>
          </a:p>
          <a:p>
            <a:endParaRPr lang="en-US" dirty="0"/>
          </a:p>
          <a:p>
            <a:endParaRPr lang="en-US" dirty="0"/>
          </a:p>
        </p:txBody>
      </p:sp>
      <p:graphicFrame>
        <p:nvGraphicFramePr>
          <p:cNvPr id="20" name="Diagram 19">
            <a:extLst>
              <a:ext uri="{FF2B5EF4-FFF2-40B4-BE49-F238E27FC236}">
                <a16:creationId xmlns:a16="http://schemas.microsoft.com/office/drawing/2014/main" id="{2A148FB6-DD5D-4719-ACAA-B9FF6A4BB0D7}"/>
              </a:ext>
            </a:extLst>
          </p:cNvPr>
          <p:cNvGraphicFramePr/>
          <p:nvPr>
            <p:extLst/>
          </p:nvPr>
        </p:nvGraphicFramePr>
        <p:xfrm>
          <a:off x="3660420" y="1448682"/>
          <a:ext cx="5336823" cy="3699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7591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broom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8138"/>
            <a:ext cx="85344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idx="4294967295"/>
          </p:nvPr>
        </p:nvSpPr>
        <p:spPr>
          <a:xfrm>
            <a:off x="0" y="304800"/>
            <a:ext cx="5410200" cy="1093788"/>
          </a:xfrm>
        </p:spPr>
        <p:txBody>
          <a:bodyPr/>
          <a:lstStyle/>
          <a:p>
            <a:pPr eaLnBrk="1" hangingPunct="1">
              <a:defRPr/>
            </a:pPr>
            <a:r>
              <a:rPr lang="en-US" sz="3600" dirty="0"/>
              <a:t>Invasive Plants and Fire Examples</a:t>
            </a:r>
            <a:endParaRPr lang="en-US" sz="3600" dirty="0">
              <a:solidFill>
                <a:schemeClr val="tx1"/>
              </a:solidFill>
            </a:endParaRPr>
          </a:p>
        </p:txBody>
      </p:sp>
      <p:sp>
        <p:nvSpPr>
          <p:cNvPr id="205828" name="Rectangle 3"/>
          <p:cNvSpPr>
            <a:spLocks noChangeArrowheads="1"/>
          </p:cNvSpPr>
          <p:nvPr/>
        </p:nvSpPr>
        <p:spPr bwMode="auto">
          <a:xfrm>
            <a:off x="152400" y="1600200"/>
            <a:ext cx="4953000" cy="4800600"/>
          </a:xfrm>
          <a:prstGeom prst="rect">
            <a:avLst/>
          </a:prstGeom>
          <a:solidFill>
            <a:schemeClr val="bg1">
              <a:alpha val="69019"/>
            </a:schemeClr>
          </a:solidFill>
          <a:ln>
            <a:noFill/>
          </a:ln>
          <a:extLst/>
        </p:spPr>
        <p:txBody>
          <a:bodyPr/>
          <a:lstStyle/>
          <a:p>
            <a:pPr marL="342900" indent="-342900">
              <a:lnSpc>
                <a:spcPct val="110000"/>
              </a:lnSpc>
              <a:spcBef>
                <a:spcPct val="20000"/>
              </a:spcBef>
              <a:buClr>
                <a:schemeClr val="hlink"/>
              </a:buClr>
              <a:buFont typeface="Arial" panose="020B0604020202020204" pitchFamily="34" charset="0"/>
              <a:buChar char="•"/>
            </a:pPr>
            <a:r>
              <a:rPr lang="en-US" dirty="0"/>
              <a:t>Dense mats of thick groundcovers like </a:t>
            </a:r>
            <a:r>
              <a:rPr lang="en-US" dirty="0" err="1"/>
              <a:t>iceplant</a:t>
            </a:r>
            <a:r>
              <a:rPr lang="en-US" dirty="0"/>
              <a:t>, ivy, and </a:t>
            </a:r>
            <a:r>
              <a:rPr lang="en-US" dirty="0" err="1"/>
              <a:t>vinca</a:t>
            </a:r>
            <a:r>
              <a:rPr lang="en-US" dirty="0"/>
              <a:t> can harbor hotspots</a:t>
            </a:r>
          </a:p>
          <a:p>
            <a:pPr marL="342900" indent="-342900">
              <a:lnSpc>
                <a:spcPct val="110000"/>
              </a:lnSpc>
              <a:spcBef>
                <a:spcPct val="20000"/>
              </a:spcBef>
              <a:buClr>
                <a:schemeClr val="hlink"/>
              </a:buClr>
              <a:buFont typeface="Arial" panose="020B0604020202020204" pitchFamily="34" charset="0"/>
              <a:buChar char="•"/>
            </a:pPr>
            <a:r>
              <a:rPr lang="en-US" sz="2400" dirty="0"/>
              <a:t>Annual grasses grow in desert areas, increasing fuel load and continuity</a:t>
            </a:r>
          </a:p>
          <a:p>
            <a:pPr marL="342900" indent="-342900">
              <a:lnSpc>
                <a:spcPct val="110000"/>
              </a:lnSpc>
              <a:spcBef>
                <a:spcPct val="20000"/>
              </a:spcBef>
              <a:buClr>
                <a:schemeClr val="hlink"/>
              </a:buClr>
              <a:buFont typeface="Arial" panose="020B0604020202020204" pitchFamily="34" charset="0"/>
              <a:buChar char="•"/>
            </a:pPr>
            <a:r>
              <a:rPr lang="en-US" sz="2400" dirty="0"/>
              <a:t>Scotch and Spanish broom form dense stands on hillsides where fires can spread quickly</a:t>
            </a:r>
          </a:p>
          <a:p>
            <a:pPr marL="342900" indent="-342900">
              <a:lnSpc>
                <a:spcPct val="110000"/>
              </a:lnSpc>
              <a:spcBef>
                <a:spcPct val="20000"/>
              </a:spcBef>
              <a:buClr>
                <a:schemeClr val="hlink"/>
              </a:buClr>
              <a:buFont typeface="Arial" panose="020B0604020202020204" pitchFamily="34" charset="0"/>
              <a:buChar char="•"/>
            </a:pPr>
            <a:r>
              <a:rPr lang="en-US" sz="2400" dirty="0" err="1"/>
              <a:t>Arundo</a:t>
            </a:r>
            <a:r>
              <a:rPr lang="en-US" sz="2400" dirty="0"/>
              <a:t> spreads fire even in stream beds</a:t>
            </a:r>
          </a:p>
        </p:txBody>
      </p:sp>
      <p:sp>
        <p:nvSpPr>
          <p:cNvPr id="17413" name="Text Box 4"/>
          <p:cNvSpPr txBox="1">
            <a:spLocks noChangeArrowheads="1"/>
          </p:cNvSpPr>
          <p:nvPr/>
        </p:nvSpPr>
        <p:spPr bwMode="auto">
          <a:xfrm>
            <a:off x="0" y="6583363"/>
            <a:ext cx="172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b="1" i="1">
                <a:solidFill>
                  <a:schemeClr val="bg1"/>
                </a:solidFill>
                <a:latin typeface="Garamond" pitchFamily="18" charset="0"/>
                <a:ea typeface="ＭＳ Ｐゴシック" pitchFamily="34" charset="-128"/>
              </a:rPr>
              <a:t>Photo: Bill Baxter, CDF</a:t>
            </a:r>
          </a:p>
        </p:txBody>
      </p:sp>
      <p:pic>
        <p:nvPicPr>
          <p:cNvPr id="17414" name="Picture 6" descr="spansh b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19200"/>
            <a:ext cx="37338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94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05828"/>
                                        </p:tgtEl>
                                      </p:cBhvr>
                                    </p:animEffect>
                                    <p:set>
                                      <p:cBhvr>
                                        <p:cTn id="7" dur="1" fill="hold">
                                          <p:stCondLst>
                                            <p:cond delay="1999"/>
                                          </p:stCondLst>
                                        </p:cTn>
                                        <p:tgtEl>
                                          <p:spTgt spid="2058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8" grpId="0" animBg="1"/>
    </p:bldLst>
  </p:timing>
</p:sld>
</file>

<file path=ppt/theme/theme1.xml><?xml version="1.0" encoding="utf-8"?>
<a:theme xmlns:a="http://schemas.openxmlformats.org/drawingml/2006/main" name="ANRslide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ANRslide_1_smANR</Template>
  <TotalTime>1301</TotalTime>
  <Words>1895</Words>
  <Application>Microsoft Office PowerPoint</Application>
  <PresentationFormat>On-screen Show (4:3)</PresentationFormat>
  <Paragraphs>292</Paragraphs>
  <Slides>33</Slides>
  <Notes>10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3" baseType="lpstr">
      <vt:lpstr>ＭＳ Ｐゴシック</vt:lpstr>
      <vt:lpstr>Arial</vt:lpstr>
      <vt:lpstr>Calibri</vt:lpstr>
      <vt:lpstr>Garamond</vt:lpstr>
      <vt:lpstr>Georgia</vt:lpstr>
      <vt:lpstr>Tahoma</vt:lpstr>
      <vt:lpstr>Wingdings</vt:lpstr>
      <vt:lpstr>ANRslide_1</vt:lpstr>
      <vt:lpstr>Custom Design</vt:lpstr>
      <vt:lpstr>Acrobat Document</vt:lpstr>
      <vt:lpstr>PowerPoint Presentation</vt:lpstr>
      <vt:lpstr>SAFE Landscapes</vt:lpstr>
      <vt:lpstr>Issues in Wildland Fire</vt:lpstr>
      <vt:lpstr>Invasive Species</vt:lpstr>
      <vt:lpstr>Invasive species and fire</vt:lpstr>
      <vt:lpstr>PowerPoint Presentation</vt:lpstr>
      <vt:lpstr>Fire and Invasive Plants</vt:lpstr>
      <vt:lpstr>Fire and type conversion</vt:lpstr>
      <vt:lpstr>Invasive Plants and Fire Examples</vt:lpstr>
      <vt:lpstr>Fire and Invasive Plants</vt:lpstr>
      <vt:lpstr>Invasive Plant Alternatives</vt:lpstr>
      <vt:lpstr>Conduct Reasonable  Fire Hazard Reduction</vt:lpstr>
      <vt:lpstr>Post-fire land management</vt:lpstr>
      <vt:lpstr>Post-fire land management</vt:lpstr>
      <vt:lpstr>Erosion reduction treatments</vt:lpstr>
      <vt:lpstr>PowerPoint Presentation</vt:lpstr>
      <vt:lpstr>Issues with erosion treatments</vt:lpstr>
      <vt:lpstr>Seeding</vt:lpstr>
      <vt:lpstr>To seed or not to seed</vt:lpstr>
      <vt:lpstr>To seed or not to seed</vt:lpstr>
      <vt:lpstr>Other approaches</vt:lpstr>
      <vt:lpstr>Other approaches</vt:lpstr>
      <vt:lpstr>Natural recovery</vt:lpstr>
      <vt:lpstr>Questions?   http://ucanr.edu/sites/SAFELandscapes/</vt:lpstr>
      <vt:lpstr>Invasive Pests</vt:lpstr>
      <vt:lpstr>PowerPoint Presentation</vt:lpstr>
      <vt:lpstr>Ecological Impacts of invasive pests</vt:lpstr>
      <vt:lpstr>Polyphagous and Kuroshio Shot Hole Borers</vt:lpstr>
      <vt:lpstr>Common signs of ISHB</vt:lpstr>
      <vt:lpstr>PSHB in California</vt:lpstr>
      <vt:lpstr>Reproductive hosts of ISHB and Fusarium dieback (June 2017)</vt:lpstr>
      <vt:lpstr>ISHB Native hosts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Drill</dc:creator>
  <cp:lastModifiedBy>Sabrina Drill</cp:lastModifiedBy>
  <cp:revision>63</cp:revision>
  <dcterms:created xsi:type="dcterms:W3CDTF">2017-11-16T20:31:21Z</dcterms:created>
  <dcterms:modified xsi:type="dcterms:W3CDTF">2018-01-04T06:41:20Z</dcterms:modified>
</cp:coreProperties>
</file>