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407" r:id="rId3"/>
    <p:sldId id="434" r:id="rId4"/>
    <p:sldId id="415" r:id="rId5"/>
    <p:sldId id="413" r:id="rId6"/>
    <p:sldId id="412" r:id="rId7"/>
    <p:sldId id="410" r:id="rId8"/>
    <p:sldId id="411" r:id="rId9"/>
    <p:sldId id="394" r:id="rId10"/>
    <p:sldId id="400" r:id="rId11"/>
    <p:sldId id="395" r:id="rId12"/>
    <p:sldId id="435" r:id="rId13"/>
    <p:sldId id="437" r:id="rId14"/>
    <p:sldId id="436" r:id="rId15"/>
    <p:sldId id="438" r:id="rId16"/>
    <p:sldId id="439" r:id="rId17"/>
    <p:sldId id="440" r:id="rId18"/>
    <p:sldId id="443" r:id="rId19"/>
    <p:sldId id="441" r:id="rId20"/>
    <p:sldId id="442" r:id="rId21"/>
    <p:sldId id="444" r:id="rId22"/>
    <p:sldId id="445" r:id="rId23"/>
    <p:sldId id="446" r:id="rId24"/>
    <p:sldId id="447" r:id="rId25"/>
    <p:sldId id="448" r:id="rId26"/>
    <p:sldId id="449" r:id="rId27"/>
    <p:sldId id="452" r:id="rId28"/>
    <p:sldId id="454" r:id="rId29"/>
    <p:sldId id="453" r:id="rId30"/>
    <p:sldId id="455" r:id="rId31"/>
    <p:sldId id="451" r:id="rId32"/>
    <p:sldId id="423" r:id="rId33"/>
    <p:sldId id="432" r:id="rId34"/>
    <p:sldId id="428" r:id="rId35"/>
    <p:sldId id="427" r:id="rId36"/>
    <p:sldId id="456"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279" autoAdjust="0"/>
    <p:restoredTop sz="94660"/>
  </p:normalViewPr>
  <p:slideViewPr>
    <p:cSldViewPr>
      <p:cViewPr varScale="1">
        <p:scale>
          <a:sx n="108" d="100"/>
          <a:sy n="108" d="100"/>
        </p:scale>
        <p:origin x="480"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b="0" i="1" u="none" strike="noStrike" baseline="0">
                <a:solidFill>
                  <a:srgbClr val="000000"/>
                </a:solidFill>
                <a:latin typeface="Arial"/>
                <a:ea typeface="Arial"/>
                <a:cs typeface="Arial"/>
              </a:defRPr>
            </a:pPr>
            <a:r>
              <a:rPr lang="en-US"/>
              <a:t>Rain Gauge Location: 34.4480 N 119.2300 W                      Rain Gauge Elevation: 745 ft (227 m) above mean sea level</a:t>
            </a:r>
          </a:p>
        </c:rich>
      </c:tx>
      <c:layout>
        <c:manualLayout>
          <c:xMode val="edge"/>
          <c:yMode val="edge"/>
          <c:x val="0.20858303761913441"/>
          <c:y val="3.4582132564841515E-2"/>
        </c:manualLayout>
      </c:layout>
      <c:overlay val="0"/>
      <c:spPr>
        <a:noFill/>
        <a:ln w="25400">
          <a:noFill/>
        </a:ln>
      </c:spPr>
    </c:title>
    <c:autoTitleDeleted val="0"/>
    <c:plotArea>
      <c:layout>
        <c:manualLayout>
          <c:layoutTarget val="inner"/>
          <c:xMode val="edge"/>
          <c:yMode val="edge"/>
          <c:x val="4.7904238304872976E-2"/>
          <c:y val="0.16426512968299728"/>
          <c:w val="0.93812466680376261"/>
          <c:h val="0.64553314121037453"/>
        </c:manualLayout>
      </c:layout>
      <c:barChart>
        <c:barDir val="col"/>
        <c:grouping val="clustered"/>
        <c:varyColors val="0"/>
        <c:ser>
          <c:idx val="1"/>
          <c:order val="0"/>
          <c:spPr>
            <a:solidFill>
              <a:srgbClr val="993366"/>
            </a:solidFill>
            <a:ln w="12700">
              <a:solidFill>
                <a:srgbClr val="000000"/>
              </a:solidFill>
              <a:prstDash val="solid"/>
            </a:ln>
          </c:spPr>
          <c:invertIfNegative val="0"/>
          <c:cat>
            <c:numRef>
              <c:f>'1092precip'!$A$2:$A$89</c:f>
              <c:numCache>
                <c:formatCode>General</c:formatCode>
                <c:ptCount val="88"/>
                <c:pt idx="0">
                  <c:v>1930</c:v>
                </c:pt>
                <c:pt idx="1">
                  <c:v>1931</c:v>
                </c:pt>
                <c:pt idx="2">
                  <c:v>1932</c:v>
                </c:pt>
                <c:pt idx="3">
                  <c:v>1933</c:v>
                </c:pt>
                <c:pt idx="4">
                  <c:v>1934</c:v>
                </c:pt>
                <c:pt idx="5">
                  <c:v>1935</c:v>
                </c:pt>
                <c:pt idx="6">
                  <c:v>1936</c:v>
                </c:pt>
                <c:pt idx="7">
                  <c:v>1937</c:v>
                </c:pt>
                <c:pt idx="8">
                  <c:v>1938</c:v>
                </c:pt>
                <c:pt idx="9">
                  <c:v>1939</c:v>
                </c:pt>
                <c:pt idx="10">
                  <c:v>1940</c:v>
                </c:pt>
                <c:pt idx="11">
                  <c:v>1941</c:v>
                </c:pt>
                <c:pt idx="12">
                  <c:v>1942</c:v>
                </c:pt>
                <c:pt idx="13">
                  <c:v>1943</c:v>
                </c:pt>
                <c:pt idx="14">
                  <c:v>1944</c:v>
                </c:pt>
                <c:pt idx="15">
                  <c:v>1945</c:v>
                </c:pt>
                <c:pt idx="16">
                  <c:v>1946</c:v>
                </c:pt>
                <c:pt idx="17">
                  <c:v>1947</c:v>
                </c:pt>
                <c:pt idx="18">
                  <c:v>1948</c:v>
                </c:pt>
                <c:pt idx="19">
                  <c:v>1949</c:v>
                </c:pt>
                <c:pt idx="20">
                  <c:v>1950</c:v>
                </c:pt>
                <c:pt idx="21">
                  <c:v>1951</c:v>
                </c:pt>
                <c:pt idx="22">
                  <c:v>1952</c:v>
                </c:pt>
                <c:pt idx="23">
                  <c:v>1953</c:v>
                </c:pt>
                <c:pt idx="24">
                  <c:v>1954</c:v>
                </c:pt>
                <c:pt idx="25">
                  <c:v>1955</c:v>
                </c:pt>
                <c:pt idx="26">
                  <c:v>1956</c:v>
                </c:pt>
                <c:pt idx="27">
                  <c:v>1957</c:v>
                </c:pt>
                <c:pt idx="28">
                  <c:v>1958</c:v>
                </c:pt>
                <c:pt idx="29">
                  <c:v>1959</c:v>
                </c:pt>
                <c:pt idx="30">
                  <c:v>1960</c:v>
                </c:pt>
                <c:pt idx="31">
                  <c:v>1961</c:v>
                </c:pt>
                <c:pt idx="32">
                  <c:v>1962</c:v>
                </c:pt>
                <c:pt idx="33">
                  <c:v>1963</c:v>
                </c:pt>
                <c:pt idx="34">
                  <c:v>1964</c:v>
                </c:pt>
                <c:pt idx="35">
                  <c:v>1965</c:v>
                </c:pt>
                <c:pt idx="36">
                  <c:v>1966</c:v>
                </c:pt>
                <c:pt idx="37">
                  <c:v>1967</c:v>
                </c:pt>
                <c:pt idx="38">
                  <c:v>1968</c:v>
                </c:pt>
                <c:pt idx="39">
                  <c:v>1969</c:v>
                </c:pt>
                <c:pt idx="40">
                  <c:v>1970</c:v>
                </c:pt>
                <c:pt idx="41">
                  <c:v>1971</c:v>
                </c:pt>
                <c:pt idx="42">
                  <c:v>1972</c:v>
                </c:pt>
                <c:pt idx="43">
                  <c:v>1973</c:v>
                </c:pt>
                <c:pt idx="44">
                  <c:v>1974</c:v>
                </c:pt>
                <c:pt idx="45">
                  <c:v>1975</c:v>
                </c:pt>
                <c:pt idx="46">
                  <c:v>1976</c:v>
                </c:pt>
                <c:pt idx="47">
                  <c:v>1977</c:v>
                </c:pt>
                <c:pt idx="48">
                  <c:v>1978</c:v>
                </c:pt>
                <c:pt idx="49">
                  <c:v>1979</c:v>
                </c:pt>
                <c:pt idx="50">
                  <c:v>1980</c:v>
                </c:pt>
                <c:pt idx="51">
                  <c:v>1981</c:v>
                </c:pt>
                <c:pt idx="52">
                  <c:v>1982</c:v>
                </c:pt>
                <c:pt idx="53">
                  <c:v>1983</c:v>
                </c:pt>
                <c:pt idx="54">
                  <c:v>1984</c:v>
                </c:pt>
                <c:pt idx="55">
                  <c:v>1985</c:v>
                </c:pt>
                <c:pt idx="56">
                  <c:v>1986</c:v>
                </c:pt>
                <c:pt idx="57">
                  <c:v>1987</c:v>
                </c:pt>
                <c:pt idx="58">
                  <c:v>1988</c:v>
                </c:pt>
                <c:pt idx="59">
                  <c:v>1989</c:v>
                </c:pt>
                <c:pt idx="60">
                  <c:v>1990</c:v>
                </c:pt>
                <c:pt idx="61">
                  <c:v>1991</c:v>
                </c:pt>
                <c:pt idx="62">
                  <c:v>1992</c:v>
                </c:pt>
                <c:pt idx="63">
                  <c:v>1993</c:v>
                </c:pt>
                <c:pt idx="64">
                  <c:v>1994</c:v>
                </c:pt>
                <c:pt idx="65">
                  <c:v>1995</c:v>
                </c:pt>
                <c:pt idx="66">
                  <c:v>1996</c:v>
                </c:pt>
                <c:pt idx="67">
                  <c:v>1997</c:v>
                </c:pt>
                <c:pt idx="68">
                  <c:v>1998</c:v>
                </c:pt>
                <c:pt idx="69">
                  <c:v>1999</c:v>
                </c:pt>
                <c:pt idx="70">
                  <c:v>2000</c:v>
                </c:pt>
                <c:pt idx="71">
                  <c:v>2001</c:v>
                </c:pt>
                <c:pt idx="72">
                  <c:v>2002</c:v>
                </c:pt>
                <c:pt idx="73">
                  <c:v>2003</c:v>
                </c:pt>
                <c:pt idx="74">
                  <c:v>2004</c:v>
                </c:pt>
                <c:pt idx="75">
                  <c:v>2005</c:v>
                </c:pt>
                <c:pt idx="76">
                  <c:v>2006</c:v>
                </c:pt>
                <c:pt idx="77">
                  <c:v>2007</c:v>
                </c:pt>
                <c:pt idx="78">
                  <c:v>2008</c:v>
                </c:pt>
                <c:pt idx="79">
                  <c:v>2009</c:v>
                </c:pt>
                <c:pt idx="80">
                  <c:v>2010</c:v>
                </c:pt>
                <c:pt idx="81">
                  <c:v>2011</c:v>
                </c:pt>
                <c:pt idx="82">
                  <c:v>2012</c:v>
                </c:pt>
                <c:pt idx="83">
                  <c:v>2013</c:v>
                </c:pt>
                <c:pt idx="84">
                  <c:v>2014</c:v>
                </c:pt>
                <c:pt idx="85">
                  <c:v>2015</c:v>
                </c:pt>
                <c:pt idx="86">
                  <c:v>2016</c:v>
                </c:pt>
                <c:pt idx="87">
                  <c:v>2017</c:v>
                </c:pt>
              </c:numCache>
            </c:numRef>
          </c:cat>
          <c:val>
            <c:numRef>
              <c:f>'1092precip'!$B$2:$B$89</c:f>
              <c:numCache>
                <c:formatCode>General</c:formatCode>
                <c:ptCount val="88"/>
                <c:pt idx="1">
                  <c:v>28.96</c:v>
                </c:pt>
                <c:pt idx="2">
                  <c:v>12.66</c:v>
                </c:pt>
                <c:pt idx="3">
                  <c:v>16.989999999999998</c:v>
                </c:pt>
                <c:pt idx="4">
                  <c:v>17.16</c:v>
                </c:pt>
                <c:pt idx="5">
                  <c:v>16.43</c:v>
                </c:pt>
                <c:pt idx="6">
                  <c:v>27.83</c:v>
                </c:pt>
                <c:pt idx="7">
                  <c:v>24.31</c:v>
                </c:pt>
                <c:pt idx="8">
                  <c:v>33.67</c:v>
                </c:pt>
                <c:pt idx="9">
                  <c:v>10.19</c:v>
                </c:pt>
                <c:pt idx="10">
                  <c:v>25.18</c:v>
                </c:pt>
                <c:pt idx="11">
                  <c:v>42.83</c:v>
                </c:pt>
                <c:pt idx="12">
                  <c:v>10.24</c:v>
                </c:pt>
                <c:pt idx="13">
                  <c:v>34.56</c:v>
                </c:pt>
                <c:pt idx="14">
                  <c:v>21.84</c:v>
                </c:pt>
                <c:pt idx="15">
                  <c:v>21.49</c:v>
                </c:pt>
                <c:pt idx="16">
                  <c:v>20.48</c:v>
                </c:pt>
                <c:pt idx="17">
                  <c:v>4.3499999999999996</c:v>
                </c:pt>
                <c:pt idx="18">
                  <c:v>12.08</c:v>
                </c:pt>
                <c:pt idx="19">
                  <c:v>14.08</c:v>
                </c:pt>
                <c:pt idx="20">
                  <c:v>12.48</c:v>
                </c:pt>
                <c:pt idx="21">
                  <c:v>16.920000000000002</c:v>
                </c:pt>
                <c:pt idx="22">
                  <c:v>36.22</c:v>
                </c:pt>
                <c:pt idx="23">
                  <c:v>7.23</c:v>
                </c:pt>
                <c:pt idx="24">
                  <c:v>19.13</c:v>
                </c:pt>
                <c:pt idx="25">
                  <c:v>19.010000000000002</c:v>
                </c:pt>
                <c:pt idx="26">
                  <c:v>14.33</c:v>
                </c:pt>
                <c:pt idx="27">
                  <c:v>22.19</c:v>
                </c:pt>
                <c:pt idx="28">
                  <c:v>31.33</c:v>
                </c:pt>
                <c:pt idx="29">
                  <c:v>13.37</c:v>
                </c:pt>
                <c:pt idx="30">
                  <c:v>18.13</c:v>
                </c:pt>
                <c:pt idx="31">
                  <c:v>8.94</c:v>
                </c:pt>
                <c:pt idx="32">
                  <c:v>24.82</c:v>
                </c:pt>
                <c:pt idx="33">
                  <c:v>22.14</c:v>
                </c:pt>
                <c:pt idx="34">
                  <c:v>15.99</c:v>
                </c:pt>
                <c:pt idx="35">
                  <c:v>29.58</c:v>
                </c:pt>
                <c:pt idx="36">
                  <c:v>18.829999999999998</c:v>
                </c:pt>
                <c:pt idx="37">
                  <c:v>23.05</c:v>
                </c:pt>
                <c:pt idx="38">
                  <c:v>12.18</c:v>
                </c:pt>
                <c:pt idx="39">
                  <c:v>45.73</c:v>
                </c:pt>
                <c:pt idx="40">
                  <c:v>29.13</c:v>
                </c:pt>
                <c:pt idx="41">
                  <c:v>14.83</c:v>
                </c:pt>
                <c:pt idx="42">
                  <c:v>7.32</c:v>
                </c:pt>
                <c:pt idx="43">
                  <c:v>30.3</c:v>
                </c:pt>
                <c:pt idx="44">
                  <c:v>23.66</c:v>
                </c:pt>
                <c:pt idx="45">
                  <c:v>14.57</c:v>
                </c:pt>
                <c:pt idx="46">
                  <c:v>16.32</c:v>
                </c:pt>
                <c:pt idx="47">
                  <c:v>17.05</c:v>
                </c:pt>
                <c:pt idx="48">
                  <c:v>47.3</c:v>
                </c:pt>
                <c:pt idx="49">
                  <c:v>20.74</c:v>
                </c:pt>
                <c:pt idx="50">
                  <c:v>29.51</c:v>
                </c:pt>
                <c:pt idx="51">
                  <c:v>15.99</c:v>
                </c:pt>
                <c:pt idx="52">
                  <c:v>26.13</c:v>
                </c:pt>
                <c:pt idx="53">
                  <c:v>44.07</c:v>
                </c:pt>
                <c:pt idx="54">
                  <c:v>10.62</c:v>
                </c:pt>
                <c:pt idx="55">
                  <c:v>9.23</c:v>
                </c:pt>
                <c:pt idx="56">
                  <c:v>18.64</c:v>
                </c:pt>
                <c:pt idx="57">
                  <c:v>12.94</c:v>
                </c:pt>
                <c:pt idx="58">
                  <c:v>15.97</c:v>
                </c:pt>
                <c:pt idx="59">
                  <c:v>7.82</c:v>
                </c:pt>
                <c:pt idx="60">
                  <c:v>8.17</c:v>
                </c:pt>
                <c:pt idx="61">
                  <c:v>23.85</c:v>
                </c:pt>
                <c:pt idx="62">
                  <c:v>30.66</c:v>
                </c:pt>
                <c:pt idx="63">
                  <c:v>36.25</c:v>
                </c:pt>
                <c:pt idx="64">
                  <c:v>13.71</c:v>
                </c:pt>
                <c:pt idx="65">
                  <c:v>41.79</c:v>
                </c:pt>
                <c:pt idx="66">
                  <c:v>28.28</c:v>
                </c:pt>
                <c:pt idx="67">
                  <c:v>16.920000000000002</c:v>
                </c:pt>
                <c:pt idx="68">
                  <c:v>40.97</c:v>
                </c:pt>
                <c:pt idx="69">
                  <c:v>11.57</c:v>
                </c:pt>
                <c:pt idx="70">
                  <c:v>20.62</c:v>
                </c:pt>
                <c:pt idx="71">
                  <c:v>30.41</c:v>
                </c:pt>
                <c:pt idx="72">
                  <c:v>13.29</c:v>
                </c:pt>
                <c:pt idx="73">
                  <c:v>16.03</c:v>
                </c:pt>
                <c:pt idx="74">
                  <c:v>22.92</c:v>
                </c:pt>
                <c:pt idx="75">
                  <c:v>36.43</c:v>
                </c:pt>
                <c:pt idx="76">
                  <c:v>23.05</c:v>
                </c:pt>
                <c:pt idx="77">
                  <c:v>6.94</c:v>
                </c:pt>
                <c:pt idx="78">
                  <c:v>21.16</c:v>
                </c:pt>
                <c:pt idx="79">
                  <c:v>12.93</c:v>
                </c:pt>
                <c:pt idx="80">
                  <c:v>24.07</c:v>
                </c:pt>
                <c:pt idx="81">
                  <c:v>29.31</c:v>
                </c:pt>
                <c:pt idx="82">
                  <c:v>11.35</c:v>
                </c:pt>
                <c:pt idx="83">
                  <c:v>9.07</c:v>
                </c:pt>
                <c:pt idx="84">
                  <c:v>9.16</c:v>
                </c:pt>
                <c:pt idx="85">
                  <c:v>11.86</c:v>
                </c:pt>
                <c:pt idx="86">
                  <c:v>10.119999999999999</c:v>
                </c:pt>
                <c:pt idx="87">
                  <c:v>27.69</c:v>
                </c:pt>
              </c:numCache>
            </c:numRef>
          </c:val>
          <c:extLst>
            <c:ext xmlns:c16="http://schemas.microsoft.com/office/drawing/2014/chart" uri="{C3380CC4-5D6E-409C-BE32-E72D297353CC}">
              <c16:uniqueId val="{00000001-55DB-453A-9B0C-8FEDA2AED1DF}"/>
            </c:ext>
          </c:extLst>
        </c:ser>
        <c:dLbls>
          <c:showLegendKey val="0"/>
          <c:showVal val="0"/>
          <c:showCatName val="0"/>
          <c:showSerName val="0"/>
          <c:showPercent val="0"/>
          <c:showBubbleSize val="0"/>
        </c:dLbls>
        <c:gapWidth val="150"/>
        <c:axId val="99322112"/>
        <c:axId val="139801344"/>
      </c:barChart>
      <c:catAx>
        <c:axId val="99322112"/>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US"/>
                  <a:t> Calendar Year</a:t>
                </a:r>
              </a:p>
            </c:rich>
          </c:tx>
          <c:layout>
            <c:manualLayout>
              <c:xMode val="edge"/>
              <c:yMode val="edge"/>
              <c:x val="0.46806432843719625"/>
              <c:y val="0.89048991354466855"/>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5400000" vert="horz"/>
          <a:lstStyle/>
          <a:p>
            <a:pPr>
              <a:defRPr sz="600" b="0" i="0" u="none" strike="noStrike" baseline="0">
                <a:solidFill>
                  <a:srgbClr val="000000"/>
                </a:solidFill>
                <a:latin typeface="Arial"/>
                <a:ea typeface="Arial"/>
                <a:cs typeface="Arial"/>
              </a:defRPr>
            </a:pPr>
            <a:endParaRPr lang="en-US"/>
          </a:p>
        </c:txPr>
        <c:crossAx val="139801344"/>
        <c:crosses val="autoZero"/>
        <c:auto val="0"/>
        <c:lblAlgn val="ctr"/>
        <c:lblOffset val="100"/>
        <c:tickLblSkip val="2"/>
        <c:tickMarkSkip val="1"/>
        <c:noMultiLvlLbl val="0"/>
      </c:catAx>
      <c:valAx>
        <c:axId val="139801344"/>
        <c:scaling>
          <c:orientation val="minMax"/>
        </c:scaling>
        <c:delete val="0"/>
        <c:axPos val="l"/>
        <c:majorGridlines>
          <c:spPr>
            <a:ln w="3175">
              <a:solidFill>
                <a:srgbClr val="000000"/>
              </a:solidFill>
              <a:prstDash val="solid"/>
            </a:ln>
          </c:spPr>
        </c:majorGridlines>
        <c:title>
          <c:tx>
            <c:rich>
              <a:bodyPr rot="5400000" vert="horz"/>
              <a:lstStyle/>
              <a:p>
                <a:pPr algn="ctr">
                  <a:defRPr sz="600" b="1" i="0" u="none" strike="noStrike" baseline="0">
                    <a:solidFill>
                      <a:srgbClr val="000000"/>
                    </a:solidFill>
                    <a:latin typeface="Arial"/>
                    <a:ea typeface="Arial"/>
                    <a:cs typeface="Arial"/>
                  </a:defRPr>
                </a:pPr>
                <a:r>
                  <a:rPr lang="en-US"/>
                  <a:t>Precipitation (inches)</a:t>
                </a:r>
              </a:p>
            </c:rich>
          </c:tx>
          <c:layout>
            <c:manualLayout>
              <c:xMode val="edge"/>
              <c:yMode val="edge"/>
              <c:x val="1.5968079434957681E-2"/>
              <c:y val="0.34005763688760832"/>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Arial"/>
                <a:ea typeface="Arial"/>
                <a:cs typeface="Arial"/>
              </a:defRPr>
            </a:pPr>
            <a:endParaRPr lang="en-US"/>
          </a:p>
        </c:txPr>
        <c:crossAx val="99322112"/>
        <c:crosses val="autoZero"/>
        <c:crossBetween val="between"/>
      </c:valAx>
      <c:spPr>
        <a:noFill/>
        <a:ln w="3175">
          <a:solidFill>
            <a:srgbClr val="00000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067132627874587E-2"/>
          <c:y val="6.8965622804453022E-2"/>
          <c:w val="0.91191280334319103"/>
          <c:h val="0.73040864151988938"/>
        </c:manualLayout>
      </c:layout>
      <c:scatterChart>
        <c:scatterStyle val="lineMarker"/>
        <c:varyColors val="0"/>
        <c:ser>
          <c:idx val="0"/>
          <c:order val="0"/>
          <c:spPr>
            <a:ln w="12700">
              <a:solidFill>
                <a:srgbClr val="000080"/>
              </a:solidFill>
              <a:prstDash val="solid"/>
            </a:ln>
          </c:spPr>
          <c:marker>
            <c:symbol val="none"/>
          </c:marker>
          <c:xVal>
            <c:numRef>
              <c:f>'1092precip'!$A$2:$A$89</c:f>
              <c:numCache>
                <c:formatCode>General</c:formatCode>
                <c:ptCount val="88"/>
                <c:pt idx="0">
                  <c:v>1930</c:v>
                </c:pt>
                <c:pt idx="1">
                  <c:v>1931</c:v>
                </c:pt>
                <c:pt idx="2">
                  <c:v>1932</c:v>
                </c:pt>
                <c:pt idx="3">
                  <c:v>1933</c:v>
                </c:pt>
                <c:pt idx="4">
                  <c:v>1934</c:v>
                </c:pt>
                <c:pt idx="5">
                  <c:v>1935</c:v>
                </c:pt>
                <c:pt idx="6">
                  <c:v>1936</c:v>
                </c:pt>
                <c:pt idx="7">
                  <c:v>1937</c:v>
                </c:pt>
                <c:pt idx="8">
                  <c:v>1938</c:v>
                </c:pt>
                <c:pt idx="9">
                  <c:v>1939</c:v>
                </c:pt>
                <c:pt idx="10">
                  <c:v>1940</c:v>
                </c:pt>
                <c:pt idx="11">
                  <c:v>1941</c:v>
                </c:pt>
                <c:pt idx="12">
                  <c:v>1942</c:v>
                </c:pt>
                <c:pt idx="13">
                  <c:v>1943</c:v>
                </c:pt>
                <c:pt idx="14">
                  <c:v>1944</c:v>
                </c:pt>
                <c:pt idx="15">
                  <c:v>1945</c:v>
                </c:pt>
                <c:pt idx="16">
                  <c:v>1946</c:v>
                </c:pt>
                <c:pt idx="17">
                  <c:v>1947</c:v>
                </c:pt>
                <c:pt idx="18">
                  <c:v>1948</c:v>
                </c:pt>
                <c:pt idx="19">
                  <c:v>1949</c:v>
                </c:pt>
                <c:pt idx="20">
                  <c:v>1950</c:v>
                </c:pt>
                <c:pt idx="21">
                  <c:v>1951</c:v>
                </c:pt>
                <c:pt idx="22">
                  <c:v>1952</c:v>
                </c:pt>
                <c:pt idx="23">
                  <c:v>1953</c:v>
                </c:pt>
                <c:pt idx="24">
                  <c:v>1954</c:v>
                </c:pt>
                <c:pt idx="25">
                  <c:v>1955</c:v>
                </c:pt>
                <c:pt idx="26">
                  <c:v>1956</c:v>
                </c:pt>
                <c:pt idx="27">
                  <c:v>1957</c:v>
                </c:pt>
                <c:pt idx="28">
                  <c:v>1958</c:v>
                </c:pt>
                <c:pt idx="29">
                  <c:v>1959</c:v>
                </c:pt>
                <c:pt idx="30">
                  <c:v>1960</c:v>
                </c:pt>
                <c:pt idx="31">
                  <c:v>1961</c:v>
                </c:pt>
                <c:pt idx="32">
                  <c:v>1962</c:v>
                </c:pt>
                <c:pt idx="33">
                  <c:v>1963</c:v>
                </c:pt>
                <c:pt idx="34">
                  <c:v>1964</c:v>
                </c:pt>
                <c:pt idx="35">
                  <c:v>1965</c:v>
                </c:pt>
                <c:pt idx="36">
                  <c:v>1966</c:v>
                </c:pt>
                <c:pt idx="37">
                  <c:v>1967</c:v>
                </c:pt>
                <c:pt idx="38">
                  <c:v>1968</c:v>
                </c:pt>
                <c:pt idx="39">
                  <c:v>1969</c:v>
                </c:pt>
                <c:pt idx="40">
                  <c:v>1970</c:v>
                </c:pt>
                <c:pt idx="41">
                  <c:v>1971</c:v>
                </c:pt>
                <c:pt idx="42">
                  <c:v>1972</c:v>
                </c:pt>
                <c:pt idx="43">
                  <c:v>1973</c:v>
                </c:pt>
                <c:pt idx="44">
                  <c:v>1974</c:v>
                </c:pt>
                <c:pt idx="45">
                  <c:v>1975</c:v>
                </c:pt>
                <c:pt idx="46">
                  <c:v>1976</c:v>
                </c:pt>
                <c:pt idx="47">
                  <c:v>1977</c:v>
                </c:pt>
                <c:pt idx="48">
                  <c:v>1978</c:v>
                </c:pt>
                <c:pt idx="49">
                  <c:v>1979</c:v>
                </c:pt>
                <c:pt idx="50">
                  <c:v>1980</c:v>
                </c:pt>
                <c:pt idx="51">
                  <c:v>1981</c:v>
                </c:pt>
                <c:pt idx="52">
                  <c:v>1982</c:v>
                </c:pt>
                <c:pt idx="53">
                  <c:v>1983</c:v>
                </c:pt>
                <c:pt idx="54">
                  <c:v>1984</c:v>
                </c:pt>
                <c:pt idx="55">
                  <c:v>1985</c:v>
                </c:pt>
                <c:pt idx="56">
                  <c:v>1986</c:v>
                </c:pt>
                <c:pt idx="57">
                  <c:v>1987</c:v>
                </c:pt>
                <c:pt idx="58">
                  <c:v>1988</c:v>
                </c:pt>
                <c:pt idx="59">
                  <c:v>1989</c:v>
                </c:pt>
                <c:pt idx="60">
                  <c:v>1990</c:v>
                </c:pt>
                <c:pt idx="61">
                  <c:v>1991</c:v>
                </c:pt>
                <c:pt idx="62">
                  <c:v>1992</c:v>
                </c:pt>
                <c:pt idx="63">
                  <c:v>1993</c:v>
                </c:pt>
                <c:pt idx="64">
                  <c:v>1994</c:v>
                </c:pt>
                <c:pt idx="65">
                  <c:v>1995</c:v>
                </c:pt>
                <c:pt idx="66">
                  <c:v>1996</c:v>
                </c:pt>
                <c:pt idx="67">
                  <c:v>1997</c:v>
                </c:pt>
                <c:pt idx="68">
                  <c:v>1998</c:v>
                </c:pt>
                <c:pt idx="69">
                  <c:v>1999</c:v>
                </c:pt>
                <c:pt idx="70">
                  <c:v>2000</c:v>
                </c:pt>
                <c:pt idx="71">
                  <c:v>2001</c:v>
                </c:pt>
                <c:pt idx="72">
                  <c:v>2002</c:v>
                </c:pt>
                <c:pt idx="73">
                  <c:v>2003</c:v>
                </c:pt>
                <c:pt idx="74">
                  <c:v>2004</c:v>
                </c:pt>
                <c:pt idx="75">
                  <c:v>2005</c:v>
                </c:pt>
                <c:pt idx="76">
                  <c:v>2006</c:v>
                </c:pt>
                <c:pt idx="77">
                  <c:v>2007</c:v>
                </c:pt>
                <c:pt idx="78">
                  <c:v>2008</c:v>
                </c:pt>
                <c:pt idx="79">
                  <c:v>2009</c:v>
                </c:pt>
                <c:pt idx="80">
                  <c:v>2010</c:v>
                </c:pt>
                <c:pt idx="81">
                  <c:v>2011</c:v>
                </c:pt>
                <c:pt idx="82">
                  <c:v>2012</c:v>
                </c:pt>
                <c:pt idx="83">
                  <c:v>2013</c:v>
                </c:pt>
                <c:pt idx="84">
                  <c:v>2014</c:v>
                </c:pt>
                <c:pt idx="85">
                  <c:v>2015</c:v>
                </c:pt>
                <c:pt idx="86">
                  <c:v>2016</c:v>
                </c:pt>
                <c:pt idx="87">
                  <c:v>2017</c:v>
                </c:pt>
              </c:numCache>
            </c:numRef>
          </c:xVal>
          <c:yVal>
            <c:numRef>
              <c:f>'1092precip'!$C$2:$C$89</c:f>
              <c:numCache>
                <c:formatCode>General</c:formatCode>
                <c:ptCount val="88"/>
                <c:pt idx="0">
                  <c:v>0</c:v>
                </c:pt>
                <c:pt idx="1">
                  <c:v>36.252473575206551</c:v>
                </c:pt>
                <c:pt idx="2">
                  <c:v>-4.1841177417093647</c:v>
                </c:pt>
                <c:pt idx="3">
                  <c:v>-24.248705930840607</c:v>
                </c:pt>
                <c:pt idx="4">
                  <c:v>-43.513469516802466</c:v>
                </c:pt>
                <c:pt idx="5">
                  <c:v>-66.212774045785778</c:v>
                </c:pt>
                <c:pt idx="6">
                  <c:v>-35.276781656352114</c:v>
                </c:pt>
                <c:pt idx="7">
                  <c:v>-20.901863403131415</c:v>
                </c:pt>
                <c:pt idx="8">
                  <c:v>37.510456530473732</c:v>
                </c:pt>
                <c:pt idx="9">
                  <c:v>-14.547115785432524</c:v>
                </c:pt>
                <c:pt idx="10">
                  <c:v>3.9210224957726183</c:v>
                </c:pt>
                <c:pt idx="11">
                  <c:v>105.42977398838646</c:v>
                </c:pt>
                <c:pt idx="12">
                  <c:v>53.607444202824134</c:v>
                </c:pt>
                <c:pt idx="13">
                  <c:v>116.2070811765513</c:v>
                </c:pt>
                <c:pt idx="14">
                  <c:v>118.96101843078166</c:v>
                </c:pt>
                <c:pt idx="15">
                  <c:v>120.06825797260447</c:v>
                </c:pt>
                <c:pt idx="16">
                  <c:v>116.42359840147982</c:v>
                </c:pt>
                <c:pt idx="17">
                  <c:v>36.889698541402069</c:v>
                </c:pt>
                <c:pt idx="18">
                  <c:v>-6.2757061275034829</c:v>
                </c:pt>
                <c:pt idx="19">
                  <c:v>-40.031409582651676</c:v>
                </c:pt>
                <c:pt idx="20">
                  <c:v>-81.314874008805759</c:v>
                </c:pt>
                <c:pt idx="21">
                  <c:v>-101.70880174041849</c:v>
                </c:pt>
                <c:pt idx="22">
                  <c:v>-31.299112759272731</c:v>
                </c:pt>
                <c:pt idx="23">
                  <c:v>-97.283042871539877</c:v>
                </c:pt>
                <c:pt idx="24">
                  <c:v>-107.27925076195075</c:v>
                </c:pt>
                <c:pt idx="25">
                  <c:v>-117.84004072518704</c:v>
                </c:pt>
                <c:pt idx="26">
                  <c:v>-150.41953152861555</c:v>
                </c:pt>
                <c:pt idx="27">
                  <c:v>-146.01889656197767</c:v>
                </c:pt>
                <c:pt idx="28">
                  <c:v>-98.615927048468649</c:v>
                </c:pt>
                <c:pt idx="29">
                  <c:v>-135.71207443450072</c:v>
                </c:pt>
                <c:pt idx="30">
                  <c:v>-150.41313293179024</c:v>
                </c:pt>
                <c:pt idx="31">
                  <c:v>-208.35176850629486</c:v>
                </c:pt>
                <c:pt idx="32">
                  <c:v>-191.57737644356604</c:v>
                </c:pt>
                <c:pt idx="33">
                  <c:v>-187.41198400727205</c:v>
                </c:pt>
                <c:pt idx="34">
                  <c:v>-212.18142280328198</c:v>
                </c:pt>
                <c:pt idx="35">
                  <c:v>-173.01194185181066</c:v>
                </c:pt>
                <c:pt idx="36">
                  <c:v>-184.41960492428512</c:v>
                </c:pt>
                <c:pt idx="37">
                  <c:v>-175.97279843573156</c:v>
                </c:pt>
                <c:pt idx="38">
                  <c:v>-218.66771804394926</c:v>
                </c:pt>
                <c:pt idx="39">
                  <c:v>-103.51489979138728</c:v>
                </c:pt>
                <c:pt idx="40">
                  <c:v>-66.462601613011373</c:v>
                </c:pt>
                <c:pt idx="41">
                  <c:v>-96.689667113000553</c:v>
                </c:pt>
                <c:pt idx="42">
                  <c:v>-162.25016067064863</c:v>
                </c:pt>
                <c:pt idx="43">
                  <c:v>-119.69318728222464</c:v>
                </c:pt>
                <c:pt idx="44">
                  <c:v>-108.37642192347509</c:v>
                </c:pt>
                <c:pt idx="45">
                  <c:v>-139.82674858125273</c:v>
                </c:pt>
                <c:pt idx="46">
                  <c:v>-163.04358667699267</c:v>
                </c:pt>
                <c:pt idx="47">
                  <c:v>-182.82588382971119</c:v>
                </c:pt>
                <c:pt idx="48">
                  <c:v>-60.286450124349642</c:v>
                </c:pt>
                <c:pt idx="49">
                  <c:v>-62.707848537685834</c:v>
                </c:pt>
                <c:pt idx="50">
                  <c:v>-23.867707128695997</c:v>
                </c:pt>
                <c:pt idx="51">
                  <c:v>-48.637145924705905</c:v>
                </c:pt>
                <c:pt idx="52">
                  <c:v>-25.699399566966022</c:v>
                </c:pt>
                <c:pt idx="53">
                  <c:v>81.643366678177401</c:v>
                </c:pt>
                <c:pt idx="54">
                  <c:v>31.608880123228971</c:v>
                </c:pt>
                <c:pt idx="55">
                  <c:v>-24.965348775280816</c:v>
                </c:pt>
                <c:pt idx="56">
                  <c:v>-37.26693346306223</c:v>
                </c:pt>
                <c:pt idx="57">
                  <c:v>-76.386166610052115</c:v>
                </c:pt>
                <c:pt idx="58">
                  <c:v>-101.2497024181996</c:v>
                </c:pt>
                <c:pt idx="59">
                  <c:v>-164.45777067240834</c:v>
                </c:pt>
                <c:pt idx="60">
                  <c:v>-226.01914121420953</c:v>
                </c:pt>
                <c:pt idx="61">
                  <c:v>-213.80845424015303</c:v>
                </c:pt>
                <c:pt idx="62">
                  <c:v>-169.55773463325269</c:v>
                </c:pt>
                <c:pt idx="63">
                  <c:v>-99.006900133900558</c:v>
                </c:pt>
                <c:pt idx="64">
                  <c:v>-134.50339831359386</c:v>
                </c:pt>
                <c:pt idx="65">
                  <c:v>-37.887691452133851</c:v>
                </c:pt>
                <c:pt idx="66">
                  <c:v>-4.8345162896048066</c:v>
                </c:pt>
                <c:pt idx="67">
                  <c:v>-25.228444021217541</c:v>
                </c:pt>
                <c:pt idx="68">
                  <c:v>67.529285342601952</c:v>
                </c:pt>
                <c:pt idx="69">
                  <c:v>21.964406864188277</c:v>
                </c:pt>
                <c:pt idx="70">
                  <c:v>18.978426378026654</c:v>
                </c:pt>
                <c:pt idx="71">
                  <c:v>62.052933333207307</c:v>
                </c:pt>
                <c:pt idx="72">
                  <c:v>24.580397898624952</c:v>
                </c:pt>
                <c:pt idx="73">
                  <c:v>-8.4687310982189956E-4</c:v>
                </c:pt>
                <c:pt idx="74">
                  <c:v>7.8343290365495193</c:v>
                </c:pt>
                <c:pt idx="75">
                  <c:v>79.232036645139829</c:v>
                </c:pt>
                <c:pt idx="76">
                  <c:v>87.678843133693391</c:v>
                </c:pt>
                <c:pt idx="77">
                  <c:v>20.330506345431417</c:v>
                </c:pt>
                <c:pt idx="78">
                  <c:v>19.885145186984275</c:v>
                </c:pt>
                <c:pt idx="79">
                  <c:v>-19.2811364660744</c:v>
                </c:pt>
                <c:pt idx="80">
                  <c:v>-6.0353823585045916</c:v>
                </c:pt>
                <c:pt idx="81">
                  <c:v>31.863788929109489</c:v>
                </c:pt>
                <c:pt idx="82">
                  <c:v>-14.736156682817494</c:v>
                </c:pt>
                <c:pt idx="83">
                  <c:v>-72.063161678427861</c:v>
                </c:pt>
                <c:pt idx="84">
                  <c:v>-128.96673011941914</c:v>
                </c:pt>
                <c:pt idx="85">
                  <c:v>-173.167201921838</c:v>
                </c:pt>
                <c:pt idx="86">
                  <c:v>-225.55411378022578</c:v>
                </c:pt>
                <c:pt idx="87">
                  <c:v>-195.27680047575515</c:v>
                </c:pt>
              </c:numCache>
            </c:numRef>
          </c:yVal>
          <c:smooth val="0"/>
          <c:extLst>
            <c:ext xmlns:c16="http://schemas.microsoft.com/office/drawing/2014/chart" uri="{C3380CC4-5D6E-409C-BE32-E72D297353CC}">
              <c16:uniqueId val="{00000000-1A95-45E0-B0FF-41470E0D598C}"/>
            </c:ext>
          </c:extLst>
        </c:ser>
        <c:dLbls>
          <c:showLegendKey val="0"/>
          <c:showVal val="0"/>
          <c:showCatName val="0"/>
          <c:showSerName val="0"/>
          <c:showPercent val="0"/>
          <c:showBubbleSize val="0"/>
        </c:dLbls>
        <c:axId val="139270016"/>
        <c:axId val="139276288"/>
      </c:scatterChart>
      <c:valAx>
        <c:axId val="139270016"/>
        <c:scaling>
          <c:orientation val="minMax"/>
          <c:max val="2018"/>
          <c:min val="1930"/>
        </c:scaling>
        <c:delete val="0"/>
        <c:axPos val="b"/>
        <c:title>
          <c:tx>
            <c:rich>
              <a:bodyPr/>
              <a:lstStyle/>
              <a:p>
                <a:pPr>
                  <a:defRPr sz="800" b="1" i="0" u="none" strike="noStrike" baseline="0">
                    <a:solidFill>
                      <a:srgbClr val="000000"/>
                    </a:solidFill>
                    <a:latin typeface="Arial"/>
                    <a:ea typeface="Arial"/>
                    <a:cs typeface="Arial"/>
                  </a:defRPr>
                </a:pPr>
                <a:r>
                  <a:rPr lang="en-US"/>
                  <a:t>Year</a:t>
                </a:r>
              </a:p>
            </c:rich>
          </c:tx>
          <c:layout>
            <c:manualLayout>
              <c:xMode val="edge"/>
              <c:yMode val="edge"/>
              <c:x val="0.5085090055964222"/>
              <c:y val="0.8871486933481922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5400000" vert="horz"/>
          <a:lstStyle/>
          <a:p>
            <a:pPr>
              <a:defRPr sz="600" b="0" i="0" u="none" strike="noStrike" baseline="0">
                <a:solidFill>
                  <a:srgbClr val="000000"/>
                </a:solidFill>
                <a:latin typeface="Arial"/>
                <a:ea typeface="Arial"/>
                <a:cs typeface="Arial"/>
              </a:defRPr>
            </a:pPr>
            <a:endParaRPr lang="en-US"/>
          </a:p>
        </c:txPr>
        <c:crossAx val="139276288"/>
        <c:crossesAt val="-250"/>
        <c:crossBetween val="midCat"/>
        <c:majorUnit val="2"/>
      </c:valAx>
      <c:valAx>
        <c:axId val="139276288"/>
        <c:scaling>
          <c:orientation val="minMax"/>
        </c:scaling>
        <c:delete val="0"/>
        <c:axPos val="l"/>
        <c:majorGridlines>
          <c:spPr>
            <a:ln w="3175">
              <a:solidFill>
                <a:srgbClr val="000000"/>
              </a:solidFill>
              <a:prstDash val="solid"/>
            </a:ln>
          </c:spPr>
        </c:majorGridlines>
        <c:title>
          <c:tx>
            <c:rich>
              <a:bodyPr rot="5400000" vert="horz"/>
              <a:lstStyle/>
              <a:p>
                <a:pPr algn="ctr">
                  <a:defRPr sz="600" b="1" i="0" u="none" strike="noStrike" baseline="0">
                    <a:solidFill>
                      <a:srgbClr val="000000"/>
                    </a:solidFill>
                    <a:latin typeface="Arial"/>
                    <a:ea typeface="Arial"/>
                    <a:cs typeface="Arial"/>
                  </a:defRPr>
                </a:pPr>
                <a:r>
                  <a:rPr lang="en-US"/>
                  <a:t>Accumulative Departure From Mean Annual Precipitation (21.25 inches, 53.98 cm)</a:t>
                </a:r>
              </a:p>
            </c:rich>
          </c:tx>
          <c:layout>
            <c:manualLayout>
              <c:xMode val="edge"/>
              <c:yMode val="edge"/>
              <c:x val="1.6016031672328263E-2"/>
              <c:y val="0.1222572404260759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Arial"/>
                <a:ea typeface="Arial"/>
                <a:cs typeface="Arial"/>
              </a:defRPr>
            </a:pPr>
            <a:endParaRPr lang="en-US"/>
          </a:p>
        </c:txPr>
        <c:crossAx val="139270016"/>
        <c:crosses val="autoZero"/>
        <c:crossBetween val="midCat"/>
      </c:valAx>
      <c:spPr>
        <a:noFill/>
        <a:ln w="3175">
          <a:solidFill>
            <a:srgbClr val="00000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image" Target="../media/image35.emf"/><Relationship Id="rId1" Type="http://schemas.openxmlformats.org/officeDocument/2006/relationships/image" Target="../media/image34.emf"/><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DD1BC0-D962-49DF-9FAA-1E218162D57D}" type="datetimeFigureOut">
              <a:rPr lang="en-US" smtClean="0"/>
              <a:pPr/>
              <a:t>3/1/2018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AE28B0-3242-4C01-8198-1C978F9E602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8B8AF0-3AD5-47C3-BE27-3017031A278C}" type="slidenum">
              <a:rPr lang="en-US"/>
              <a:pPr/>
              <a:t>34</a:t>
            </a:fld>
            <a:endParaRPr lang="en-US"/>
          </a:p>
        </p:txBody>
      </p:sp>
      <p:sp>
        <p:nvSpPr>
          <p:cNvPr id="117762" name="Rectangle 2"/>
          <p:cNvSpPr>
            <a:spLocks noGrp="1" noRot="1" noChangeAspect="1" noChangeArrowheads="1" noTextEdit="1"/>
          </p:cNvSpPr>
          <p:nvPr>
            <p:ph type="sldImg"/>
          </p:nvPr>
        </p:nvSpPr>
        <p:spPr>
          <a:xfrm>
            <a:off x="1143000" y="685800"/>
            <a:ext cx="4572000" cy="3429000"/>
          </a:xfrm>
          <a:ln/>
        </p:spPr>
      </p:sp>
      <p:sp>
        <p:nvSpPr>
          <p:cNvPr id="117763" name="Rectangle 3"/>
          <p:cNvSpPr>
            <a:spLocks noGrp="1" noChangeArrowheads="1"/>
          </p:cNvSpPr>
          <p:nvPr>
            <p:ph type="body" idx="1"/>
          </p:nvPr>
        </p:nvSpPr>
        <p:spPr>
          <a:xfrm>
            <a:off x="686037" y="4343993"/>
            <a:ext cx="5485928" cy="4114997"/>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290D7CC-100D-4ED6-B08F-42389FC5A0AA}" type="datetimeFigureOut">
              <a:rPr lang="en-US"/>
              <a:pPr>
                <a:defRPr/>
              </a:pPr>
              <a:t>3/1/2018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9A495E-E776-488D-BB3D-2D6464FEC0B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F9A99DA-0627-4368-9C41-FACAFA5F2B25}" type="datetimeFigureOut">
              <a:rPr lang="en-US"/>
              <a:pPr>
                <a:defRPr/>
              </a:pPr>
              <a:t>3/1/2018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9EC3EA-3428-4C61-9D84-9D8BA9AE30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53BDA8-0645-47FA-A404-BBAAC3E5092E}" type="datetimeFigureOut">
              <a:rPr lang="en-US"/>
              <a:pPr>
                <a:defRPr/>
              </a:pPr>
              <a:t>3/1/2018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26D709-A5AE-46FB-B8A8-964229819AD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B0C367-B27B-4DEA-9FA9-CB71D570990F}" type="datetimeFigureOut">
              <a:rPr lang="en-US"/>
              <a:pPr>
                <a:defRPr/>
              </a:pPr>
              <a:t>3/1/2018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996B32-E389-43B2-ADC5-8872DDEE5E5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4257726-C4F6-4CE8-8F20-B929E55D04E4}" type="datetimeFigureOut">
              <a:rPr lang="en-US"/>
              <a:pPr>
                <a:defRPr/>
              </a:pPr>
              <a:t>3/1/2018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4581E2-437B-486C-B5FD-2E54C9594D2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61EBD-565E-4E20-B9C7-2CB5EFE2390D}" type="datetimeFigureOut">
              <a:rPr lang="en-US"/>
              <a:pPr>
                <a:defRPr/>
              </a:pPr>
              <a:t>3/1/2018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CFAC95-A567-457C-A2D4-1D64A0E3411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4381140-8473-4388-A1CE-90EE9F550409}" type="datetimeFigureOut">
              <a:rPr lang="en-US"/>
              <a:pPr>
                <a:defRPr/>
              </a:pPr>
              <a:t>3/1/2018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1B26753-1BB4-41E7-8F3E-406D4D8FD95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7AB4356-A7BA-4425-AF83-29B258CF8684}" type="datetimeFigureOut">
              <a:rPr lang="en-US"/>
              <a:pPr>
                <a:defRPr/>
              </a:pPr>
              <a:t>3/1/2018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3D4443-1F1B-4C9C-A77D-3A85B2EAEB8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A71BED-DCA5-4ACE-9B1B-DF5065D1272E}" type="datetimeFigureOut">
              <a:rPr lang="en-US"/>
              <a:pPr>
                <a:defRPr/>
              </a:pPr>
              <a:t>3/1/2018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DB4201-2C7F-4259-B782-FBDF21E25A0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926D44B-CE37-4B1C-BBFA-8E49EB9A1E1F}" type="datetimeFigureOut">
              <a:rPr lang="en-US"/>
              <a:pPr>
                <a:defRPr/>
              </a:pPr>
              <a:t>3/1/2018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565B7B-2F56-42C8-A2AF-E3363045CBE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437F62E-DF3A-462D-8278-94AC162454CF}" type="datetimeFigureOut">
              <a:rPr lang="en-US"/>
              <a:pPr>
                <a:defRPr/>
              </a:pPr>
              <a:t>3/1/2018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96F181-44B1-44AE-8EA2-58E8326877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C78D78C-851B-4B17-B4EC-733EAE3F609F}" type="datetimeFigureOut">
              <a:rPr lang="en-US"/>
              <a:pPr>
                <a:defRPr/>
              </a:pPr>
              <a:t>3/1/2018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38DBB72-4FA4-479F-96A2-46D235804D09}"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oleObject" Target="../embeddings/oleObject5.bin"/><Relationship Id="rId18" Type="http://schemas.openxmlformats.org/officeDocument/2006/relationships/image" Target="../media/image40.emf"/><Relationship Id="rId3" Type="http://schemas.openxmlformats.org/officeDocument/2006/relationships/notesSlide" Target="../notesSlides/notesSlide1.xml"/><Relationship Id="rId7" Type="http://schemas.openxmlformats.org/officeDocument/2006/relationships/oleObject" Target="../embeddings/oleObject2.bin"/><Relationship Id="rId12" Type="http://schemas.openxmlformats.org/officeDocument/2006/relationships/image" Target="../media/image37.emf"/><Relationship Id="rId17" Type="http://schemas.openxmlformats.org/officeDocument/2006/relationships/oleObject" Target="../embeddings/oleObject7.bin"/><Relationship Id="rId2" Type="http://schemas.openxmlformats.org/officeDocument/2006/relationships/slideLayout" Target="../slideLayouts/slideLayout4.xml"/><Relationship Id="rId16" Type="http://schemas.openxmlformats.org/officeDocument/2006/relationships/image" Target="../media/image39.emf"/><Relationship Id="rId1" Type="http://schemas.openxmlformats.org/officeDocument/2006/relationships/vmlDrawing" Target="../drawings/vmlDrawing1.vml"/><Relationship Id="rId6" Type="http://schemas.openxmlformats.org/officeDocument/2006/relationships/image" Target="../media/image34.e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36.emf"/><Relationship Id="rId19" Type="http://schemas.openxmlformats.org/officeDocument/2006/relationships/image" Target="../media/image1.jpeg"/><Relationship Id="rId4" Type="http://schemas.openxmlformats.org/officeDocument/2006/relationships/image" Target="../media/image41.wmf"/><Relationship Id="rId9" Type="http://schemas.openxmlformats.org/officeDocument/2006/relationships/oleObject" Target="../embeddings/oleObject3.bin"/><Relationship Id="rId14" Type="http://schemas.openxmlformats.org/officeDocument/2006/relationships/image" Target="../media/image38.emf"/></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457200"/>
            <a:ext cx="7772400" cy="2590800"/>
          </a:xfrm>
        </p:spPr>
        <p:txBody>
          <a:bodyPr/>
          <a:lstStyle/>
          <a:p>
            <a:pPr eaLnBrk="1" hangingPunct="1"/>
            <a:r>
              <a:rPr lang="en-US" sz="5400" dirty="0"/>
              <a:t>Groundwater and Drought</a:t>
            </a:r>
          </a:p>
        </p:txBody>
      </p:sp>
      <p:sp>
        <p:nvSpPr>
          <p:cNvPr id="3" name="Subtitle 2"/>
          <p:cNvSpPr>
            <a:spLocks noGrp="1"/>
          </p:cNvSpPr>
          <p:nvPr>
            <p:ph type="subTitle" idx="1"/>
          </p:nvPr>
        </p:nvSpPr>
        <p:spPr>
          <a:xfrm>
            <a:off x="1371600" y="3200400"/>
            <a:ext cx="6400800" cy="3429000"/>
          </a:xfrm>
        </p:spPr>
        <p:txBody>
          <a:bodyPr rtlCol="0">
            <a:normAutofit/>
          </a:bodyPr>
          <a:lstStyle/>
          <a:p>
            <a:r>
              <a:rPr lang="en-US" b="1" cap="small" dirty="0"/>
              <a:t>Ventura River Watershed Council</a:t>
            </a:r>
            <a:endParaRPr lang="en-US" dirty="0"/>
          </a:p>
          <a:p>
            <a:r>
              <a:rPr lang="en-US" dirty="0"/>
              <a:t>01 March 2018</a:t>
            </a:r>
          </a:p>
          <a:p>
            <a:pPr eaLnBrk="1" fontAlgn="auto" hangingPunct="1">
              <a:spcAft>
                <a:spcPts val="0"/>
              </a:spcAft>
              <a:buFont typeface="Arial" pitchFamily="34" charset="0"/>
              <a:buNone/>
              <a:defRPr/>
            </a:pPr>
            <a:r>
              <a:rPr lang="en-US" dirty="0"/>
              <a:t>Jordan Kear, PG, CHG</a:t>
            </a:r>
          </a:p>
          <a:p>
            <a:pPr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None/>
              <a:defRPr/>
            </a:pPr>
            <a:endParaRPr lang="en-US" sz="900" dirty="0"/>
          </a:p>
        </p:txBody>
      </p:sp>
      <p:pic>
        <p:nvPicPr>
          <p:cNvPr id="2053" name="Picture 7" descr="KG symbol with text.jpg"/>
          <p:cNvPicPr>
            <a:picLocks noChangeAspect="1"/>
          </p:cNvPicPr>
          <p:nvPr/>
        </p:nvPicPr>
        <p:blipFill>
          <a:blip r:embed="rId2" cstate="print"/>
          <a:srcRect/>
          <a:stretch>
            <a:fillRect/>
          </a:stretch>
        </p:blipFill>
        <p:spPr bwMode="auto">
          <a:xfrm>
            <a:off x="8153400" y="6054033"/>
            <a:ext cx="990600" cy="80396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85801"/>
            <a:ext cx="3657600" cy="1661993"/>
          </a:xfrm>
          <a:prstGeom prst="rect">
            <a:avLst/>
          </a:prstGeom>
          <a:noFill/>
        </p:spPr>
        <p:txBody>
          <a:bodyPr wrap="square" rtlCol="0">
            <a:spAutoFit/>
          </a:bodyPr>
          <a:lstStyle/>
          <a:p>
            <a:pPr algn="r"/>
            <a:r>
              <a:rPr lang="en-US" sz="2800" dirty="0">
                <a:solidFill>
                  <a:srgbClr val="FFFF00"/>
                </a:solidFill>
              </a:rPr>
              <a:t>Planned Utilization of Water Resources In Ventura County</a:t>
            </a:r>
          </a:p>
          <a:p>
            <a:pPr algn="r"/>
            <a:endParaRPr lang="en-US" dirty="0">
              <a:solidFill>
                <a:srgbClr val="FFFF00"/>
              </a:solidFill>
            </a:endParaRPr>
          </a:p>
        </p:txBody>
      </p:sp>
      <p:sp>
        <p:nvSpPr>
          <p:cNvPr id="7" name="TextBox 6"/>
          <p:cNvSpPr txBox="1"/>
          <p:nvPr/>
        </p:nvSpPr>
        <p:spPr>
          <a:xfrm>
            <a:off x="457200" y="3200400"/>
            <a:ext cx="2438400" cy="2031325"/>
          </a:xfrm>
          <a:prstGeom prst="rect">
            <a:avLst/>
          </a:prstGeom>
          <a:noFill/>
        </p:spPr>
        <p:txBody>
          <a:bodyPr wrap="square" rtlCol="0">
            <a:spAutoFit/>
          </a:bodyPr>
          <a:lstStyle/>
          <a:p>
            <a:pPr algn="r"/>
            <a:r>
              <a:rPr lang="en-US" dirty="0">
                <a:solidFill>
                  <a:srgbClr val="FFFF00"/>
                </a:solidFill>
              </a:rPr>
              <a:t>Two separate basins</a:t>
            </a:r>
          </a:p>
          <a:p>
            <a:pPr algn="r"/>
            <a:r>
              <a:rPr lang="en-US" dirty="0">
                <a:solidFill>
                  <a:srgbClr val="FFFF00"/>
                </a:solidFill>
              </a:rPr>
              <a:t>Includes portion of Lake Casitas</a:t>
            </a:r>
          </a:p>
          <a:p>
            <a:pPr algn="r"/>
            <a:r>
              <a:rPr lang="en-US" dirty="0">
                <a:solidFill>
                  <a:srgbClr val="FFFF00"/>
                </a:solidFill>
              </a:rPr>
              <a:t>San Antonio Creek</a:t>
            </a:r>
          </a:p>
          <a:p>
            <a:pPr algn="r"/>
            <a:r>
              <a:rPr lang="en-US" dirty="0">
                <a:solidFill>
                  <a:srgbClr val="FFFF00"/>
                </a:solidFill>
              </a:rPr>
              <a:t>Most limits of alluvium</a:t>
            </a:r>
          </a:p>
          <a:p>
            <a:pPr algn="r"/>
            <a:endParaRPr lang="en-US" dirty="0">
              <a:solidFill>
                <a:srgbClr val="FFFF00"/>
              </a:solidFill>
            </a:endParaRPr>
          </a:p>
          <a:p>
            <a:pPr algn="r"/>
            <a:r>
              <a:rPr lang="en-US" dirty="0">
                <a:solidFill>
                  <a:srgbClr val="FFFF00"/>
                </a:solidFill>
              </a:rPr>
              <a:t>Includes “Islands”</a:t>
            </a:r>
          </a:p>
        </p:txBody>
      </p:sp>
      <p:pic>
        <p:nvPicPr>
          <p:cNvPr id="8" name="Picture 7" descr="IMG_5977.JPG"/>
          <p:cNvPicPr>
            <a:picLocks noChangeAspect="1"/>
          </p:cNvPicPr>
          <p:nvPr/>
        </p:nvPicPr>
        <p:blipFill>
          <a:blip r:embed="rId2" cstate="print"/>
          <a:srcRect t="5674"/>
          <a:stretch>
            <a:fillRect/>
          </a:stretch>
        </p:blipFill>
        <p:spPr>
          <a:xfrm>
            <a:off x="152400" y="304800"/>
            <a:ext cx="8832325" cy="6248400"/>
          </a:xfrm>
          <a:prstGeom prst="rect">
            <a:avLst/>
          </a:prstGeom>
        </p:spPr>
      </p:pic>
      <p:pic>
        <p:nvPicPr>
          <p:cNvPr id="5" name="Picture 7" descr="KG symbol with text.jpg">
            <a:extLst>
              <a:ext uri="{FF2B5EF4-FFF2-40B4-BE49-F238E27FC236}">
                <a16:creationId xmlns:a16="http://schemas.microsoft.com/office/drawing/2014/main" id="{714DB983-6A8A-41F6-A99C-571CBE35AF3A}"/>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KG symbol with text.jpg"/>
          <p:cNvPicPr>
            <a:picLocks noChangeAspect="1"/>
          </p:cNvPicPr>
          <p:nvPr/>
        </p:nvPicPr>
        <p:blipFill>
          <a:blip r:embed="rId2" cstate="print"/>
          <a:srcRect/>
          <a:stretch>
            <a:fillRect/>
          </a:stretch>
        </p:blipFill>
        <p:spPr bwMode="auto">
          <a:xfrm>
            <a:off x="8298996" y="6172200"/>
            <a:ext cx="845004" cy="685800"/>
          </a:xfrm>
          <a:prstGeom prst="rect">
            <a:avLst/>
          </a:prstGeom>
          <a:noFill/>
          <a:ln w="9525">
            <a:noFill/>
            <a:miter lim="800000"/>
            <a:headEnd/>
            <a:tailEnd/>
          </a:ln>
        </p:spPr>
      </p:pic>
      <p:pic>
        <p:nvPicPr>
          <p:cNvPr id="13" name="Picture 12" descr="IMG_5976.JPG"/>
          <p:cNvPicPr>
            <a:picLocks noChangeAspect="1"/>
          </p:cNvPicPr>
          <p:nvPr/>
        </p:nvPicPr>
        <p:blipFill>
          <a:blip r:embed="rId3" cstate="print"/>
          <a:stretch>
            <a:fillRect/>
          </a:stretch>
        </p:blipFill>
        <p:spPr>
          <a:xfrm rot="5400000">
            <a:off x="1047750" y="857250"/>
            <a:ext cx="6858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000-000003040000}"/>
              </a:ext>
            </a:extLst>
          </p:cNvPr>
          <p:cNvGraphicFramePr>
            <a:graphicFrameLocks/>
          </p:cNvGraphicFramePr>
          <p:nvPr>
            <p:extLst>
              <p:ext uri="{D42A27DB-BD31-4B8C-83A1-F6EECF244321}">
                <p14:modId xmlns:p14="http://schemas.microsoft.com/office/powerpoint/2010/main" val="3422845921"/>
              </p:ext>
            </p:extLst>
          </p:nvPr>
        </p:nvGraphicFramePr>
        <p:xfrm>
          <a:off x="0" y="0"/>
          <a:ext cx="9144000" cy="3429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0000000-0008-0000-0000-000005040000}"/>
              </a:ext>
            </a:extLst>
          </p:cNvPr>
          <p:cNvGraphicFramePr>
            <a:graphicFrameLocks/>
          </p:cNvGraphicFramePr>
          <p:nvPr>
            <p:extLst>
              <p:ext uri="{D42A27DB-BD31-4B8C-83A1-F6EECF244321}">
                <p14:modId xmlns:p14="http://schemas.microsoft.com/office/powerpoint/2010/main" val="1465140926"/>
              </p:ext>
            </p:extLst>
          </p:nvPr>
        </p:nvGraphicFramePr>
        <p:xfrm>
          <a:off x="1" y="3657600"/>
          <a:ext cx="9144000" cy="3038475"/>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BE9AA736-7EFD-4A52-9FC7-5017817B02DE}"/>
              </a:ext>
            </a:extLst>
          </p:cNvPr>
          <p:cNvCxnSpPr>
            <a:cxnSpLocks/>
          </p:cNvCxnSpPr>
          <p:nvPr/>
        </p:nvCxnSpPr>
        <p:spPr>
          <a:xfrm>
            <a:off x="457200" y="1828800"/>
            <a:ext cx="8458200" cy="0"/>
          </a:xfrm>
          <a:prstGeom prst="line">
            <a:avLst/>
          </a:prstGeom>
          <a:ln w="41275">
            <a:prstDash val="sysDot"/>
          </a:ln>
        </p:spPr>
        <p:style>
          <a:lnRef idx="1">
            <a:schemeClr val="accent1"/>
          </a:lnRef>
          <a:fillRef idx="0">
            <a:schemeClr val="accent1"/>
          </a:fillRef>
          <a:effectRef idx="0">
            <a:schemeClr val="accent1"/>
          </a:effectRef>
          <a:fontRef idx="minor">
            <a:schemeClr val="tx1"/>
          </a:fontRef>
        </p:style>
      </p:cxnSp>
      <p:pic>
        <p:nvPicPr>
          <p:cNvPr id="11" name="Picture 7" descr="KG symbol with text.jpg">
            <a:extLst>
              <a:ext uri="{FF2B5EF4-FFF2-40B4-BE49-F238E27FC236}">
                <a16:creationId xmlns:a16="http://schemas.microsoft.com/office/drawing/2014/main" id="{5B6B015E-C274-4880-91D0-0505427ED34F}"/>
              </a:ext>
            </a:extLst>
          </p:cNvPr>
          <p:cNvPicPr>
            <a:picLocks noChangeAspect="1"/>
          </p:cNvPicPr>
          <p:nvPr/>
        </p:nvPicPr>
        <p:blipFill>
          <a:blip r:embed="rId4" cstate="print"/>
          <a:srcRect/>
          <a:stretch>
            <a:fillRect/>
          </a:stretch>
        </p:blipFill>
        <p:spPr bwMode="auto">
          <a:xfrm>
            <a:off x="8298996" y="6172200"/>
            <a:ext cx="845004" cy="685800"/>
          </a:xfrm>
          <a:prstGeom prst="rect">
            <a:avLst/>
          </a:prstGeom>
          <a:noFill/>
          <a:ln w="9525">
            <a:noFill/>
            <a:miter lim="800000"/>
            <a:headEnd/>
            <a:tailEnd/>
          </a:ln>
        </p:spPr>
      </p:pic>
    </p:spTree>
    <p:extLst>
      <p:ext uri="{BB962C8B-B14F-4D97-AF65-F5344CB8AC3E}">
        <p14:creationId xmlns:p14="http://schemas.microsoft.com/office/powerpoint/2010/main" val="59923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753F0-7722-4205-813D-5A47370FF909}"/>
              </a:ext>
            </a:extLst>
          </p:cNvPr>
          <p:cNvPicPr>
            <a:picLocks noChangeAspect="1"/>
          </p:cNvPicPr>
          <p:nvPr/>
        </p:nvPicPr>
        <p:blipFill rotWithShape="1">
          <a:blip r:embed="rId2"/>
          <a:srcRect t="7037" r="32500" b="11481"/>
          <a:stretch/>
        </p:blipFill>
        <p:spPr>
          <a:xfrm>
            <a:off x="0" y="29163"/>
            <a:ext cx="9159240" cy="6219237"/>
          </a:xfrm>
          <a:prstGeom prst="rect">
            <a:avLst/>
          </a:prstGeom>
        </p:spPr>
      </p:pic>
    </p:spTree>
    <p:extLst>
      <p:ext uri="{BB962C8B-B14F-4D97-AF65-F5344CB8AC3E}">
        <p14:creationId xmlns:p14="http://schemas.microsoft.com/office/powerpoint/2010/main" val="3240438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C56EF5-91A9-4DE7-A3E3-03CC4C06F4E3}"/>
              </a:ext>
            </a:extLst>
          </p:cNvPr>
          <p:cNvPicPr>
            <a:picLocks noChangeAspect="1"/>
          </p:cNvPicPr>
          <p:nvPr/>
        </p:nvPicPr>
        <p:blipFill>
          <a:blip r:embed="rId2"/>
          <a:stretch>
            <a:fillRect/>
          </a:stretch>
        </p:blipFill>
        <p:spPr>
          <a:xfrm>
            <a:off x="0" y="82815"/>
            <a:ext cx="9144000" cy="6692369"/>
          </a:xfrm>
          <a:prstGeom prst="rect">
            <a:avLst/>
          </a:prstGeom>
        </p:spPr>
      </p:pic>
    </p:spTree>
    <p:extLst>
      <p:ext uri="{BB962C8B-B14F-4D97-AF65-F5344CB8AC3E}">
        <p14:creationId xmlns:p14="http://schemas.microsoft.com/office/powerpoint/2010/main" val="1617238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D25FF-51EA-43C2-8AB3-714D5A1F4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9799"/>
            <a:ext cx="9144000" cy="3438402"/>
          </a:xfrm>
          <a:prstGeom prst="rect">
            <a:avLst/>
          </a:prstGeom>
        </p:spPr>
      </p:pic>
      <p:sp>
        <p:nvSpPr>
          <p:cNvPr id="4" name="Rectangle 3">
            <a:extLst>
              <a:ext uri="{FF2B5EF4-FFF2-40B4-BE49-F238E27FC236}">
                <a16:creationId xmlns:a16="http://schemas.microsoft.com/office/drawing/2014/main" id="{8904C254-FEB3-4B05-A7E1-9024E1EC1CC1}"/>
              </a:ext>
            </a:extLst>
          </p:cNvPr>
          <p:cNvSpPr/>
          <p:nvPr/>
        </p:nvSpPr>
        <p:spPr>
          <a:xfrm rot="16200000">
            <a:off x="-4436086" y="2835886"/>
            <a:ext cx="10796282" cy="400110"/>
          </a:xfrm>
          <a:prstGeom prst="rect">
            <a:avLst/>
          </a:prstGeom>
          <a:noFill/>
        </p:spPr>
        <p:txBody>
          <a:bodyPr wrap="square" lIns="91440" tIns="45720" rIns="91440" bIns="45720">
            <a:spAutoFit/>
          </a:bodyPr>
          <a:lstStyle/>
          <a:p>
            <a:pPr algn="ctr"/>
            <a:r>
              <a:rPr lang="en-US"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Rise in water levels from 2016-17 winter rains</a:t>
            </a:r>
          </a:p>
        </p:txBody>
      </p:sp>
      <p:sp>
        <p:nvSpPr>
          <p:cNvPr id="6" name="Rectangle 5">
            <a:extLst>
              <a:ext uri="{FF2B5EF4-FFF2-40B4-BE49-F238E27FC236}">
                <a16:creationId xmlns:a16="http://schemas.microsoft.com/office/drawing/2014/main" id="{8264C20C-12F6-441C-8E23-1FB2A5E92449}"/>
              </a:ext>
            </a:extLst>
          </p:cNvPr>
          <p:cNvSpPr/>
          <p:nvPr/>
        </p:nvSpPr>
        <p:spPr>
          <a:xfrm rot="16200000">
            <a:off x="-2607285" y="2835887"/>
            <a:ext cx="10796282" cy="400110"/>
          </a:xfrm>
          <a:prstGeom prst="rect">
            <a:avLst/>
          </a:prstGeom>
          <a:noFill/>
        </p:spPr>
        <p:txBody>
          <a:bodyPr wrap="square" lIns="91440" tIns="45720" rIns="91440" bIns="45720">
            <a:spAutoFit/>
          </a:bodyPr>
          <a:lstStyle/>
          <a:p>
            <a:pPr algn="ctr"/>
            <a:r>
              <a:rPr lang="en-US"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Peak in June 2017</a:t>
            </a:r>
          </a:p>
        </p:txBody>
      </p:sp>
      <p:sp>
        <p:nvSpPr>
          <p:cNvPr id="7" name="Rectangle 6">
            <a:extLst>
              <a:ext uri="{FF2B5EF4-FFF2-40B4-BE49-F238E27FC236}">
                <a16:creationId xmlns:a16="http://schemas.microsoft.com/office/drawing/2014/main" id="{CB2FEE1D-660D-44C0-964D-DC702212B771}"/>
              </a:ext>
            </a:extLst>
          </p:cNvPr>
          <p:cNvSpPr/>
          <p:nvPr/>
        </p:nvSpPr>
        <p:spPr>
          <a:xfrm rot="911116">
            <a:off x="-122500" y="2550009"/>
            <a:ext cx="10796282" cy="400110"/>
          </a:xfrm>
          <a:prstGeom prst="rect">
            <a:avLst/>
          </a:prstGeom>
          <a:noFill/>
        </p:spPr>
        <p:txBody>
          <a:bodyPr wrap="square" lIns="91440" tIns="45720" rIns="91440" bIns="45720">
            <a:spAutoFit/>
          </a:bodyPr>
          <a:lstStyle/>
          <a:p>
            <a:pPr algn="ctr"/>
            <a:r>
              <a:rPr lang="en-US"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Recedes ~25 ft during summer and fall</a:t>
            </a:r>
          </a:p>
        </p:txBody>
      </p:sp>
      <p:sp>
        <p:nvSpPr>
          <p:cNvPr id="8" name="Arrow: Down 7">
            <a:extLst>
              <a:ext uri="{FF2B5EF4-FFF2-40B4-BE49-F238E27FC236}">
                <a16:creationId xmlns:a16="http://schemas.microsoft.com/office/drawing/2014/main" id="{17986DF0-8808-45B1-A626-76C732EA0ACD}"/>
              </a:ext>
            </a:extLst>
          </p:cNvPr>
          <p:cNvSpPr/>
          <p:nvPr/>
        </p:nvSpPr>
        <p:spPr>
          <a:xfrm>
            <a:off x="7391400" y="1828800"/>
            <a:ext cx="2286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A95689-7F89-440B-A7BD-2F2282201BEE}"/>
              </a:ext>
            </a:extLst>
          </p:cNvPr>
          <p:cNvSpPr/>
          <p:nvPr/>
        </p:nvSpPr>
        <p:spPr>
          <a:xfrm>
            <a:off x="2107559" y="1226344"/>
            <a:ext cx="10796282" cy="400110"/>
          </a:xfrm>
          <a:prstGeom prst="rect">
            <a:avLst/>
          </a:prstGeom>
          <a:noFill/>
        </p:spPr>
        <p:txBody>
          <a:bodyPr wrap="square" lIns="91440" tIns="45720" rIns="91440" bIns="45720">
            <a:spAutoFit/>
          </a:bodyPr>
          <a:lstStyle/>
          <a:p>
            <a:pPr algn="ctr"/>
            <a:r>
              <a:rPr lang="en-US"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January 9, 2018 storm</a:t>
            </a:r>
          </a:p>
        </p:txBody>
      </p:sp>
      <p:sp>
        <p:nvSpPr>
          <p:cNvPr id="10" name="Arrow: Down 9">
            <a:extLst>
              <a:ext uri="{FF2B5EF4-FFF2-40B4-BE49-F238E27FC236}">
                <a16:creationId xmlns:a16="http://schemas.microsoft.com/office/drawing/2014/main" id="{2244045D-0B51-4908-931A-8391ABC61A14}"/>
              </a:ext>
            </a:extLst>
          </p:cNvPr>
          <p:cNvSpPr/>
          <p:nvPr/>
        </p:nvSpPr>
        <p:spPr>
          <a:xfrm>
            <a:off x="6629400" y="1676400"/>
            <a:ext cx="228600" cy="990600"/>
          </a:xfrm>
          <a:prstGeom prst="downArrow">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77EFA8-DE04-4B12-B7F0-4B95F3F63E00}"/>
              </a:ext>
            </a:extLst>
          </p:cNvPr>
          <p:cNvSpPr/>
          <p:nvPr/>
        </p:nvSpPr>
        <p:spPr>
          <a:xfrm>
            <a:off x="1345559" y="1821935"/>
            <a:ext cx="10796282" cy="400110"/>
          </a:xfrm>
          <a:prstGeom prst="rect">
            <a:avLst/>
          </a:prstGeom>
          <a:noFill/>
        </p:spPr>
        <p:txBody>
          <a:bodyPr wrap="square" lIns="91440" tIns="45720" rIns="91440" bIns="45720">
            <a:spAutoFit/>
          </a:bodyPr>
          <a:lstStyle/>
          <a:p>
            <a:pPr algn="ctr"/>
            <a:r>
              <a:rPr lang="en-US"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Fire</a:t>
            </a:r>
          </a:p>
        </p:txBody>
      </p:sp>
      <p:sp>
        <p:nvSpPr>
          <p:cNvPr id="12" name="Rectangle 11">
            <a:extLst>
              <a:ext uri="{FF2B5EF4-FFF2-40B4-BE49-F238E27FC236}">
                <a16:creationId xmlns:a16="http://schemas.microsoft.com/office/drawing/2014/main" id="{DE41D02F-6106-4261-946B-7F78FE0A9EAD}"/>
              </a:ext>
            </a:extLst>
          </p:cNvPr>
          <p:cNvSpPr/>
          <p:nvPr/>
        </p:nvSpPr>
        <p:spPr>
          <a:xfrm>
            <a:off x="2774248" y="2034222"/>
            <a:ext cx="10796282" cy="707886"/>
          </a:xfrm>
          <a:prstGeom prst="rect">
            <a:avLst/>
          </a:prstGeom>
          <a:noFill/>
        </p:spPr>
        <p:txBody>
          <a:bodyPr wrap="square" lIns="91440" tIns="45720" rIns="91440" bIns="45720">
            <a:spAutoFit/>
          </a:bodyPr>
          <a:lstStyle/>
          <a:p>
            <a:pPr algn="ctr"/>
            <a:r>
              <a:rPr lang="en-US"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Surface Flow</a:t>
            </a:r>
          </a:p>
          <a:p>
            <a:pPr algn="ctr"/>
            <a:r>
              <a:rPr lang="en-US" sz="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Limited recharge</a:t>
            </a:r>
            <a:endParaRPr lang="en-US"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3" name="Picture 7" descr="KG symbol with text.jpg">
            <a:extLst>
              <a:ext uri="{FF2B5EF4-FFF2-40B4-BE49-F238E27FC236}">
                <a16:creationId xmlns:a16="http://schemas.microsoft.com/office/drawing/2014/main" id="{5ABF27D9-D27D-4EBF-9175-38A400ECB29B}"/>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extLst>
      <p:ext uri="{BB962C8B-B14F-4D97-AF65-F5344CB8AC3E}">
        <p14:creationId xmlns:p14="http://schemas.microsoft.com/office/powerpoint/2010/main" val="331329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animBg="1"/>
      <p:bldP spid="9" grpId="0"/>
      <p:bldP spid="10"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29AA46-7942-403F-A166-81739F4FB1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8F2C4E1-0160-4D7E-9BF4-A7AC4A07887C}"/>
              </a:ext>
            </a:extLst>
          </p:cNvPr>
          <p:cNvSpPr/>
          <p:nvPr/>
        </p:nvSpPr>
        <p:spPr>
          <a:xfrm>
            <a:off x="37730" y="5029200"/>
            <a:ext cx="5840061" cy="1754326"/>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solidFill>
                  <a:srgbClr val="FFFF00"/>
                </a:solidFill>
                <a:effectLst>
                  <a:innerShdw blurRad="177800">
                    <a:schemeClr val="accent3">
                      <a:lumMod val="50000"/>
                    </a:schemeClr>
                  </a:innerShdw>
                </a:effectLst>
              </a:rPr>
              <a:t>6.2 </a:t>
            </a:r>
            <a:r>
              <a:rPr lang="en-US" sz="5400" b="1" cap="none" spc="0" dirty="0" err="1">
                <a:ln w="12700">
                  <a:solidFill>
                    <a:schemeClr val="accent3">
                      <a:lumMod val="50000"/>
                    </a:schemeClr>
                  </a:solidFill>
                  <a:prstDash val="solid"/>
                </a:ln>
                <a:solidFill>
                  <a:srgbClr val="FFFF00"/>
                </a:solidFill>
                <a:effectLst>
                  <a:innerShdw blurRad="177800">
                    <a:schemeClr val="accent3">
                      <a:lumMod val="50000"/>
                    </a:schemeClr>
                  </a:innerShdw>
                </a:effectLst>
              </a:rPr>
              <a:t>cfs</a:t>
            </a:r>
            <a:endParaRPr lang="en-US" sz="5400" b="1" cap="none" spc="0" dirty="0">
              <a:ln w="12700">
                <a:solidFill>
                  <a:schemeClr val="accent3">
                    <a:lumMod val="50000"/>
                  </a:schemeClr>
                </a:solidFill>
                <a:prstDash val="solid"/>
              </a:ln>
              <a:solidFill>
                <a:srgbClr val="FFFF00"/>
              </a:solidFill>
              <a:effectLst>
                <a:innerShdw blurRad="177800">
                  <a:schemeClr val="accent3">
                    <a:lumMod val="50000"/>
                  </a:schemeClr>
                </a:innerShdw>
              </a:effectLst>
            </a:endParaRPr>
          </a:p>
          <a:p>
            <a:pPr algn="ctr"/>
            <a:r>
              <a:rPr lang="en-US" sz="5400" b="1" dirty="0">
                <a:ln w="12700">
                  <a:solidFill>
                    <a:schemeClr val="accent3">
                      <a:lumMod val="50000"/>
                    </a:schemeClr>
                  </a:solidFill>
                  <a:prstDash val="solid"/>
                </a:ln>
                <a:solidFill>
                  <a:srgbClr val="FFFF00"/>
                </a:solidFill>
                <a:effectLst>
                  <a:innerShdw blurRad="177800">
                    <a:schemeClr val="accent3">
                      <a:lumMod val="50000"/>
                    </a:schemeClr>
                  </a:innerShdw>
                </a:effectLst>
              </a:rPr>
              <a:t>28 February 2018</a:t>
            </a:r>
            <a:endParaRPr lang="en-US" sz="5400" b="1" cap="none" spc="0" dirty="0">
              <a:ln w="12700">
                <a:solidFill>
                  <a:schemeClr val="accent3">
                    <a:lumMod val="50000"/>
                  </a:schemeClr>
                </a:solidFill>
                <a:prstDash val="solid"/>
              </a:ln>
              <a:solidFill>
                <a:srgbClr val="FFFF00"/>
              </a:solidFill>
              <a:effectLst>
                <a:innerShdw blurRad="177800">
                  <a:schemeClr val="accent3">
                    <a:lumMod val="50000"/>
                  </a:schemeClr>
                </a:innerShdw>
              </a:effectLst>
            </a:endParaRPr>
          </a:p>
        </p:txBody>
      </p:sp>
      <p:pic>
        <p:nvPicPr>
          <p:cNvPr id="8" name="Picture 7" descr="KG symbol with text.jpg">
            <a:extLst>
              <a:ext uri="{FF2B5EF4-FFF2-40B4-BE49-F238E27FC236}">
                <a16:creationId xmlns:a16="http://schemas.microsoft.com/office/drawing/2014/main" id="{7DF17778-F524-498B-A5DC-98D622E82CF5}"/>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extLst>
      <p:ext uri="{BB962C8B-B14F-4D97-AF65-F5344CB8AC3E}">
        <p14:creationId xmlns:p14="http://schemas.microsoft.com/office/powerpoint/2010/main" val="11873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51B37A-910F-4696-913A-3EDD4B482F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7" descr="KG symbol with text.jpg">
            <a:extLst>
              <a:ext uri="{FF2B5EF4-FFF2-40B4-BE49-F238E27FC236}">
                <a16:creationId xmlns:a16="http://schemas.microsoft.com/office/drawing/2014/main" id="{49A6BCF8-DDDF-4B95-A846-A7B627F96B07}"/>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extLst>
      <p:ext uri="{BB962C8B-B14F-4D97-AF65-F5344CB8AC3E}">
        <p14:creationId xmlns:p14="http://schemas.microsoft.com/office/powerpoint/2010/main" val="1956583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976.JPG"/>
          <p:cNvPicPr>
            <a:picLocks noChangeAspect="1"/>
          </p:cNvPicPr>
          <p:nvPr/>
        </p:nvPicPr>
        <p:blipFill>
          <a:blip r:embed="rId2" cstate="print"/>
          <a:stretch>
            <a:fillRect/>
          </a:stretch>
        </p:blipFill>
        <p:spPr>
          <a:xfrm rot="5400000">
            <a:off x="3343275" y="1076325"/>
            <a:ext cx="6172200" cy="4629150"/>
          </a:xfrm>
          <a:prstGeom prst="rect">
            <a:avLst/>
          </a:prstGeom>
        </p:spPr>
      </p:pic>
      <p:sp>
        <p:nvSpPr>
          <p:cNvPr id="3" name="TextBox 2"/>
          <p:cNvSpPr txBox="1"/>
          <p:nvPr/>
        </p:nvSpPr>
        <p:spPr>
          <a:xfrm>
            <a:off x="152400" y="838200"/>
            <a:ext cx="3912289" cy="369332"/>
          </a:xfrm>
          <a:prstGeom prst="rect">
            <a:avLst/>
          </a:prstGeom>
          <a:noFill/>
        </p:spPr>
        <p:txBody>
          <a:bodyPr wrap="none" rtlCol="0">
            <a:spAutoFit/>
          </a:bodyPr>
          <a:lstStyle/>
          <a:p>
            <a:r>
              <a:rPr lang="en-US" dirty="0"/>
              <a:t>Southern Wet Edge Of Surface Flow</a:t>
            </a:r>
          </a:p>
        </p:txBody>
      </p:sp>
      <p:sp>
        <p:nvSpPr>
          <p:cNvPr id="4" name="TextBox 3"/>
          <p:cNvSpPr txBox="1"/>
          <p:nvPr/>
        </p:nvSpPr>
        <p:spPr>
          <a:xfrm>
            <a:off x="379065" y="1207532"/>
            <a:ext cx="3685624" cy="3139321"/>
          </a:xfrm>
          <a:prstGeom prst="rect">
            <a:avLst/>
          </a:prstGeom>
          <a:noFill/>
        </p:spPr>
        <p:txBody>
          <a:bodyPr wrap="none" rtlCol="0">
            <a:spAutoFit/>
          </a:bodyPr>
          <a:lstStyle/>
          <a:p>
            <a:r>
              <a:rPr lang="en-US" b="1" dirty="0"/>
              <a:t>Moves constantly</a:t>
            </a:r>
          </a:p>
          <a:p>
            <a:r>
              <a:rPr lang="en-US" dirty="0"/>
              <a:t>-Advances southward with: </a:t>
            </a:r>
          </a:p>
          <a:p>
            <a:r>
              <a:rPr lang="en-US" dirty="0"/>
              <a:t>increase surface water</a:t>
            </a:r>
          </a:p>
          <a:p>
            <a:r>
              <a:rPr lang="en-US" dirty="0"/>
              <a:t>or increased groundwater</a:t>
            </a:r>
          </a:p>
          <a:p>
            <a:r>
              <a:rPr lang="en-US" dirty="0"/>
              <a:t>storage</a:t>
            </a:r>
          </a:p>
          <a:p>
            <a:endParaRPr lang="en-US" dirty="0"/>
          </a:p>
          <a:p>
            <a:r>
              <a:rPr lang="en-US" dirty="0"/>
              <a:t>-Recedes northward with:</a:t>
            </a:r>
          </a:p>
          <a:p>
            <a:r>
              <a:rPr lang="en-US" dirty="0"/>
              <a:t>decreased surface water and loss</a:t>
            </a:r>
          </a:p>
          <a:p>
            <a:r>
              <a:rPr lang="en-US" dirty="0"/>
              <a:t>or decreased groundwater</a:t>
            </a:r>
          </a:p>
          <a:p>
            <a:r>
              <a:rPr lang="en-US" dirty="0"/>
              <a:t>in storage in balance with surface </a:t>
            </a:r>
          </a:p>
          <a:p>
            <a:r>
              <a:rPr lang="en-US" dirty="0"/>
              <a:t>water</a:t>
            </a:r>
          </a:p>
        </p:txBody>
      </p:sp>
      <p:pic>
        <p:nvPicPr>
          <p:cNvPr id="5" name="Picture 7" descr="KG symbol with text.jpg"/>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
        <p:nvSpPr>
          <p:cNvPr id="6" name="TextBox 5">
            <a:extLst>
              <a:ext uri="{FF2B5EF4-FFF2-40B4-BE49-F238E27FC236}">
                <a16:creationId xmlns:a16="http://schemas.microsoft.com/office/drawing/2014/main" id="{F3DDE03E-D734-4BA5-82D4-B52D19C812DC}"/>
              </a:ext>
            </a:extLst>
          </p:cNvPr>
          <p:cNvSpPr txBox="1"/>
          <p:nvPr/>
        </p:nvSpPr>
        <p:spPr>
          <a:xfrm>
            <a:off x="593988" y="4417874"/>
            <a:ext cx="7956024" cy="1754326"/>
          </a:xfrm>
          <a:prstGeom prst="rect">
            <a:avLst/>
          </a:prstGeom>
          <a:noFill/>
        </p:spPr>
        <p:txBody>
          <a:bodyPr wrap="none" rtlCol="0">
            <a:spAutoFit/>
          </a:bodyPr>
          <a:lstStyle/>
          <a:p>
            <a:r>
              <a:rPr lang="en-US" dirty="0">
                <a:solidFill>
                  <a:srgbClr val="FFC000"/>
                </a:solidFill>
              </a:rPr>
              <a:t>Ash component: </a:t>
            </a:r>
          </a:p>
          <a:p>
            <a:r>
              <a:rPr lang="en-US" dirty="0">
                <a:solidFill>
                  <a:srgbClr val="FFC000"/>
                </a:solidFill>
              </a:rPr>
              <a:t>-decreases infiltration capacity of river bottom sediments</a:t>
            </a:r>
          </a:p>
          <a:p>
            <a:r>
              <a:rPr lang="en-US" dirty="0">
                <a:solidFill>
                  <a:srgbClr val="FFC000"/>
                </a:solidFill>
              </a:rPr>
              <a:t>-River flows to ocean without infiltration</a:t>
            </a:r>
          </a:p>
          <a:p>
            <a:r>
              <a:rPr lang="en-US" dirty="0">
                <a:solidFill>
                  <a:srgbClr val="FFC000"/>
                </a:solidFill>
              </a:rPr>
              <a:t>-Groundwater does not respond as rapidly or consistently</a:t>
            </a:r>
          </a:p>
          <a:p>
            <a:r>
              <a:rPr lang="en-US" dirty="0">
                <a:solidFill>
                  <a:srgbClr val="FFC000"/>
                </a:solidFill>
              </a:rPr>
              <a:t>-Available aquifer storage capacity unused</a:t>
            </a:r>
          </a:p>
          <a:p>
            <a:r>
              <a:rPr lang="en-US" dirty="0">
                <a:solidFill>
                  <a:srgbClr val="FFC000"/>
                </a:solidFill>
              </a:rPr>
              <a:t>-less water available for natural discharge over summer and fall in live reach</a:t>
            </a:r>
          </a:p>
        </p:txBody>
      </p:sp>
    </p:spTree>
    <p:extLst>
      <p:ext uri="{BB962C8B-B14F-4D97-AF65-F5344CB8AC3E}">
        <p14:creationId xmlns:p14="http://schemas.microsoft.com/office/powerpoint/2010/main" val="2928177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B4661-9816-4387-AEBC-5E1A3B5C97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5F5084EF-B1B0-40AE-9C5C-3BC27911F57C}"/>
              </a:ext>
            </a:extLst>
          </p:cNvPr>
          <p:cNvSpPr/>
          <p:nvPr/>
        </p:nvSpPr>
        <p:spPr>
          <a:xfrm>
            <a:off x="260595" y="228600"/>
            <a:ext cx="8622810"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Water escapes watershed</a:t>
            </a:r>
          </a:p>
        </p:txBody>
      </p:sp>
      <p:pic>
        <p:nvPicPr>
          <p:cNvPr id="5" name="Picture 7" descr="KG symbol with text.jpg">
            <a:extLst>
              <a:ext uri="{FF2B5EF4-FFF2-40B4-BE49-F238E27FC236}">
                <a16:creationId xmlns:a16="http://schemas.microsoft.com/office/drawing/2014/main" id="{4A869252-4B73-4EA4-92A4-28F00F0B96E1}"/>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extLst>
      <p:ext uri="{BB962C8B-B14F-4D97-AF65-F5344CB8AC3E}">
        <p14:creationId xmlns:p14="http://schemas.microsoft.com/office/powerpoint/2010/main" val="153466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r>
              <a:rPr lang="en-US" sz="2600" dirty="0"/>
              <a:t>Where are we with respect to rainfall in a historic context?</a:t>
            </a:r>
          </a:p>
          <a:p>
            <a:r>
              <a:rPr lang="en-US" sz="2600" dirty="0"/>
              <a:t>How has the groundwater responded to the rainfall we have had in recent years and this year in particular?</a:t>
            </a:r>
          </a:p>
          <a:p>
            <a:r>
              <a:rPr lang="en-US" sz="2600" dirty="0"/>
              <a:t>How have the fires and debris flows impacted our surface water and groundwater resources?</a:t>
            </a:r>
          </a:p>
          <a:p>
            <a:r>
              <a:rPr lang="en-US" sz="2600" dirty="0"/>
              <a:t>What (really cool!) projects are local agencies working on now, in 2018, in two years, and in five years to battle the chronic drought and climate change in the Ventura River watershed?</a:t>
            </a:r>
            <a:br>
              <a:rPr lang="en-US" dirty="0"/>
            </a:br>
            <a:endParaRPr lang="en-US" dirty="0"/>
          </a:p>
          <a:p>
            <a:pPr marL="0" indent="0">
              <a:buNone/>
            </a:pPr>
            <a:endParaRPr lang="en-US" dirty="0"/>
          </a:p>
        </p:txBody>
      </p:sp>
      <p:pic>
        <p:nvPicPr>
          <p:cNvPr id="5" name="Picture 7" descr="KG symbol with text.jpg"/>
          <p:cNvPicPr>
            <a:picLocks noChangeAspect="1"/>
          </p:cNvPicPr>
          <p:nvPr/>
        </p:nvPicPr>
        <p:blipFill>
          <a:blip r:embed="rId2" cstate="print"/>
          <a:srcRect/>
          <a:stretch>
            <a:fillRect/>
          </a:stretch>
        </p:blipFill>
        <p:spPr bwMode="auto">
          <a:xfrm>
            <a:off x="8686800" y="6486938"/>
            <a:ext cx="457199" cy="3710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8983F-5E0D-495E-B0C2-807403069D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A8F557DD-DF56-4D78-A0FA-E5C4B183F54B}"/>
              </a:ext>
            </a:extLst>
          </p:cNvPr>
          <p:cNvSpPr/>
          <p:nvPr/>
        </p:nvSpPr>
        <p:spPr>
          <a:xfrm>
            <a:off x="304800" y="152400"/>
            <a:ext cx="2146743"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HOPE</a:t>
            </a:r>
          </a:p>
        </p:txBody>
      </p:sp>
      <p:pic>
        <p:nvPicPr>
          <p:cNvPr id="5" name="Picture 7" descr="KG symbol with text.jpg">
            <a:extLst>
              <a:ext uri="{FF2B5EF4-FFF2-40B4-BE49-F238E27FC236}">
                <a16:creationId xmlns:a16="http://schemas.microsoft.com/office/drawing/2014/main" id="{CB342894-3EDB-49BA-B51D-5A3D9EB54A40}"/>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extLst>
      <p:ext uri="{BB962C8B-B14F-4D97-AF65-F5344CB8AC3E}">
        <p14:creationId xmlns:p14="http://schemas.microsoft.com/office/powerpoint/2010/main" val="55392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9038"/>
            <a:ext cx="8229600" cy="1143000"/>
          </a:xfrm>
        </p:spPr>
        <p:txBody>
          <a:bodyPr/>
          <a:lstStyle/>
          <a:p>
            <a:endParaRPr lang="en-US"/>
          </a:p>
        </p:txBody>
      </p:sp>
      <p:sp>
        <p:nvSpPr>
          <p:cNvPr id="3" name="Content Placeholder 2"/>
          <p:cNvSpPr>
            <a:spLocks noGrp="1"/>
          </p:cNvSpPr>
          <p:nvPr>
            <p:ph idx="1"/>
          </p:nvPr>
        </p:nvSpPr>
        <p:spPr>
          <a:xfrm>
            <a:off x="457200" y="2514600"/>
            <a:ext cx="8229600" cy="4525963"/>
          </a:xfrm>
        </p:spPr>
        <p:txBody>
          <a:bodyPr/>
          <a:lstStyle/>
          <a:p>
            <a:endParaRPr lang="en-US"/>
          </a:p>
        </p:txBody>
      </p:sp>
      <p:pic>
        <p:nvPicPr>
          <p:cNvPr id="1026" name="Picture 2"/>
          <p:cNvPicPr>
            <a:picLocks noChangeAspect="1" noChangeArrowheads="1"/>
          </p:cNvPicPr>
          <p:nvPr/>
        </p:nvPicPr>
        <p:blipFill>
          <a:blip r:embed="rId2" cstate="print"/>
          <a:srcRect l="22083" t="25926" r="18750" b="5926"/>
          <a:stretch>
            <a:fillRect/>
          </a:stretch>
        </p:blipFill>
        <p:spPr bwMode="auto">
          <a:xfrm>
            <a:off x="0" y="1314718"/>
            <a:ext cx="9144000" cy="5924282"/>
          </a:xfrm>
          <a:prstGeom prst="rect">
            <a:avLst/>
          </a:prstGeom>
          <a:noFill/>
          <a:ln w="9525">
            <a:noFill/>
            <a:miter lim="800000"/>
            <a:headEnd/>
            <a:tailEnd/>
          </a:ln>
        </p:spPr>
      </p:pic>
      <p:cxnSp>
        <p:nvCxnSpPr>
          <p:cNvPr id="6" name="Straight Connector 5"/>
          <p:cNvCxnSpPr/>
          <p:nvPr/>
        </p:nvCxnSpPr>
        <p:spPr>
          <a:xfrm>
            <a:off x="838200" y="2057400"/>
            <a:ext cx="914400" cy="144780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429000" y="2667000"/>
            <a:ext cx="304800" cy="83820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953000" y="3200400"/>
            <a:ext cx="381000" cy="60960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166663">
            <a:off x="4423649" y="3298987"/>
            <a:ext cx="979755" cy="369332"/>
          </a:xfrm>
          <a:prstGeom prst="rect">
            <a:avLst/>
          </a:prstGeom>
          <a:noFill/>
        </p:spPr>
        <p:txBody>
          <a:bodyPr wrap="none" rtlCol="0">
            <a:spAutoFit/>
          </a:bodyPr>
          <a:lstStyle/>
          <a:p>
            <a:r>
              <a:rPr lang="en-US" dirty="0" err="1">
                <a:solidFill>
                  <a:schemeClr val="bg2"/>
                </a:solidFill>
              </a:rPr>
              <a:t>Doulton</a:t>
            </a:r>
            <a:endParaRPr lang="en-US" dirty="0">
              <a:solidFill>
                <a:schemeClr val="bg2"/>
              </a:solidFill>
            </a:endParaRPr>
          </a:p>
        </p:txBody>
      </p:sp>
      <p:sp>
        <p:nvSpPr>
          <p:cNvPr id="18" name="TextBox 17"/>
          <p:cNvSpPr txBox="1"/>
          <p:nvPr/>
        </p:nvSpPr>
        <p:spPr>
          <a:xfrm rot="17472741">
            <a:off x="2837739" y="2853437"/>
            <a:ext cx="966931" cy="369332"/>
          </a:xfrm>
          <a:prstGeom prst="rect">
            <a:avLst/>
          </a:prstGeom>
          <a:noFill/>
        </p:spPr>
        <p:txBody>
          <a:bodyPr wrap="none" rtlCol="0">
            <a:spAutoFit/>
          </a:bodyPr>
          <a:lstStyle/>
          <a:p>
            <a:r>
              <a:rPr lang="en-US" dirty="0">
                <a:solidFill>
                  <a:schemeClr val="bg2"/>
                </a:solidFill>
              </a:rPr>
              <a:t>Mission</a:t>
            </a:r>
          </a:p>
        </p:txBody>
      </p:sp>
      <p:sp>
        <p:nvSpPr>
          <p:cNvPr id="19" name="TextBox 18"/>
          <p:cNvSpPr txBox="1"/>
          <p:nvPr/>
        </p:nvSpPr>
        <p:spPr>
          <a:xfrm rot="3503203">
            <a:off x="1117703" y="2689388"/>
            <a:ext cx="1043940" cy="369332"/>
          </a:xfrm>
          <a:prstGeom prst="rect">
            <a:avLst/>
          </a:prstGeom>
          <a:noFill/>
        </p:spPr>
        <p:txBody>
          <a:bodyPr wrap="none" rtlCol="0">
            <a:spAutoFit/>
          </a:bodyPr>
          <a:lstStyle/>
          <a:p>
            <a:r>
              <a:rPr lang="en-US" dirty="0" err="1">
                <a:solidFill>
                  <a:schemeClr val="bg2"/>
                </a:solidFill>
              </a:rPr>
              <a:t>Tecolote</a:t>
            </a:r>
            <a:endParaRPr lang="en-US" dirty="0">
              <a:solidFill>
                <a:schemeClr val="bg2"/>
              </a:solidFill>
            </a:endParaRPr>
          </a:p>
        </p:txBody>
      </p:sp>
      <p:sp>
        <p:nvSpPr>
          <p:cNvPr id="20" name="Freeform 19"/>
          <p:cNvSpPr/>
          <p:nvPr/>
        </p:nvSpPr>
        <p:spPr>
          <a:xfrm>
            <a:off x="2622430" y="2592665"/>
            <a:ext cx="6530196" cy="1030429"/>
          </a:xfrm>
          <a:custGeom>
            <a:avLst/>
            <a:gdLst>
              <a:gd name="connsiteX0" fmla="*/ 6530196 w 6530196"/>
              <a:gd name="connsiteY0" fmla="*/ 728505 h 1030429"/>
              <a:gd name="connsiteX1" fmla="*/ 6495691 w 6530196"/>
              <a:gd name="connsiteY1" fmla="*/ 737131 h 1030429"/>
              <a:gd name="connsiteX2" fmla="*/ 6469812 w 6530196"/>
              <a:gd name="connsiteY2" fmla="*/ 745758 h 1030429"/>
              <a:gd name="connsiteX3" fmla="*/ 6245525 w 6530196"/>
              <a:gd name="connsiteY3" fmla="*/ 737131 h 1030429"/>
              <a:gd name="connsiteX4" fmla="*/ 6072996 w 6530196"/>
              <a:gd name="connsiteY4" fmla="*/ 719878 h 1030429"/>
              <a:gd name="connsiteX5" fmla="*/ 6047117 w 6530196"/>
              <a:gd name="connsiteY5" fmla="*/ 702626 h 1030429"/>
              <a:gd name="connsiteX6" fmla="*/ 6021238 w 6530196"/>
              <a:gd name="connsiteY6" fmla="*/ 693999 h 1030429"/>
              <a:gd name="connsiteX7" fmla="*/ 5986732 w 6530196"/>
              <a:gd name="connsiteY7" fmla="*/ 659493 h 1030429"/>
              <a:gd name="connsiteX8" fmla="*/ 5736566 w 6530196"/>
              <a:gd name="connsiteY8" fmla="*/ 642241 h 1030429"/>
              <a:gd name="connsiteX9" fmla="*/ 5658928 w 6530196"/>
              <a:gd name="connsiteY9" fmla="*/ 659493 h 1030429"/>
              <a:gd name="connsiteX10" fmla="*/ 5607170 w 6530196"/>
              <a:gd name="connsiteY10" fmla="*/ 693999 h 1030429"/>
              <a:gd name="connsiteX11" fmla="*/ 5546785 w 6530196"/>
              <a:gd name="connsiteY11" fmla="*/ 728505 h 1030429"/>
              <a:gd name="connsiteX12" fmla="*/ 5520906 w 6530196"/>
              <a:gd name="connsiteY12" fmla="*/ 763010 h 1030429"/>
              <a:gd name="connsiteX13" fmla="*/ 5460521 w 6530196"/>
              <a:gd name="connsiteY13" fmla="*/ 788890 h 1030429"/>
              <a:gd name="connsiteX14" fmla="*/ 5400136 w 6530196"/>
              <a:gd name="connsiteY14" fmla="*/ 797516 h 1030429"/>
              <a:gd name="connsiteX15" fmla="*/ 4528868 w 6530196"/>
              <a:gd name="connsiteY15" fmla="*/ 788890 h 1030429"/>
              <a:gd name="connsiteX16" fmla="*/ 4494362 w 6530196"/>
              <a:gd name="connsiteY16" fmla="*/ 780263 h 1030429"/>
              <a:gd name="connsiteX17" fmla="*/ 4373593 w 6530196"/>
              <a:gd name="connsiteY17" fmla="*/ 745758 h 1030429"/>
              <a:gd name="connsiteX18" fmla="*/ 4347713 w 6530196"/>
              <a:gd name="connsiteY18" fmla="*/ 737131 h 1030429"/>
              <a:gd name="connsiteX19" fmla="*/ 4132053 w 6530196"/>
              <a:gd name="connsiteY19" fmla="*/ 754384 h 1030429"/>
              <a:gd name="connsiteX20" fmla="*/ 4106174 w 6530196"/>
              <a:gd name="connsiteY20" fmla="*/ 780263 h 1030429"/>
              <a:gd name="connsiteX21" fmla="*/ 4045789 w 6530196"/>
              <a:gd name="connsiteY21" fmla="*/ 797516 h 1030429"/>
              <a:gd name="connsiteX22" fmla="*/ 3959525 w 6530196"/>
              <a:gd name="connsiteY22" fmla="*/ 823395 h 1030429"/>
              <a:gd name="connsiteX23" fmla="*/ 3933645 w 6530196"/>
              <a:gd name="connsiteY23" fmla="*/ 832022 h 1030429"/>
              <a:gd name="connsiteX24" fmla="*/ 3830128 w 6530196"/>
              <a:gd name="connsiteY24" fmla="*/ 849275 h 1030429"/>
              <a:gd name="connsiteX25" fmla="*/ 3786996 w 6530196"/>
              <a:gd name="connsiteY25" fmla="*/ 857901 h 1030429"/>
              <a:gd name="connsiteX26" fmla="*/ 3735238 w 6530196"/>
              <a:gd name="connsiteY26" fmla="*/ 866527 h 1030429"/>
              <a:gd name="connsiteX27" fmla="*/ 3666227 w 6530196"/>
              <a:gd name="connsiteY27" fmla="*/ 883780 h 1030429"/>
              <a:gd name="connsiteX28" fmla="*/ 3562710 w 6530196"/>
              <a:gd name="connsiteY28" fmla="*/ 909660 h 1030429"/>
              <a:gd name="connsiteX29" fmla="*/ 3502325 w 6530196"/>
              <a:gd name="connsiteY29" fmla="*/ 926912 h 1030429"/>
              <a:gd name="connsiteX30" fmla="*/ 3467819 w 6530196"/>
              <a:gd name="connsiteY30" fmla="*/ 935539 h 1030429"/>
              <a:gd name="connsiteX31" fmla="*/ 3329796 w 6530196"/>
              <a:gd name="connsiteY31" fmla="*/ 944165 h 1030429"/>
              <a:gd name="connsiteX32" fmla="*/ 3269412 w 6530196"/>
              <a:gd name="connsiteY32" fmla="*/ 952792 h 1030429"/>
              <a:gd name="connsiteX33" fmla="*/ 3174521 w 6530196"/>
              <a:gd name="connsiteY33" fmla="*/ 970044 h 1030429"/>
              <a:gd name="connsiteX34" fmla="*/ 2993366 w 6530196"/>
              <a:gd name="connsiteY34" fmla="*/ 987297 h 1030429"/>
              <a:gd name="connsiteX35" fmla="*/ 2958861 w 6530196"/>
              <a:gd name="connsiteY35" fmla="*/ 995924 h 1030429"/>
              <a:gd name="connsiteX36" fmla="*/ 2915728 w 6530196"/>
              <a:gd name="connsiteY36" fmla="*/ 1004550 h 1030429"/>
              <a:gd name="connsiteX37" fmla="*/ 2829464 w 6530196"/>
              <a:gd name="connsiteY37" fmla="*/ 1021803 h 1030429"/>
              <a:gd name="connsiteX38" fmla="*/ 2665562 w 6530196"/>
              <a:gd name="connsiteY38" fmla="*/ 1030429 h 1030429"/>
              <a:gd name="connsiteX39" fmla="*/ 1949570 w 6530196"/>
              <a:gd name="connsiteY39" fmla="*/ 1021803 h 1030429"/>
              <a:gd name="connsiteX40" fmla="*/ 1889185 w 6530196"/>
              <a:gd name="connsiteY40" fmla="*/ 1013177 h 1030429"/>
              <a:gd name="connsiteX41" fmla="*/ 1751162 w 6530196"/>
              <a:gd name="connsiteY41" fmla="*/ 1004550 h 1030429"/>
              <a:gd name="connsiteX42" fmla="*/ 1725283 w 6530196"/>
              <a:gd name="connsiteY42" fmla="*/ 995924 h 1030429"/>
              <a:gd name="connsiteX43" fmla="*/ 1673525 w 6530196"/>
              <a:gd name="connsiteY43" fmla="*/ 987297 h 1030429"/>
              <a:gd name="connsiteX44" fmla="*/ 1639019 w 6530196"/>
              <a:gd name="connsiteY44" fmla="*/ 961418 h 1030429"/>
              <a:gd name="connsiteX45" fmla="*/ 1578634 w 6530196"/>
              <a:gd name="connsiteY45" fmla="*/ 944165 h 1030429"/>
              <a:gd name="connsiteX46" fmla="*/ 1552755 w 6530196"/>
              <a:gd name="connsiteY46" fmla="*/ 926912 h 1030429"/>
              <a:gd name="connsiteX47" fmla="*/ 1526876 w 6530196"/>
              <a:gd name="connsiteY47" fmla="*/ 918286 h 1030429"/>
              <a:gd name="connsiteX48" fmla="*/ 1440612 w 6530196"/>
              <a:gd name="connsiteY48" fmla="*/ 901033 h 1030429"/>
              <a:gd name="connsiteX49" fmla="*/ 1414732 w 6530196"/>
              <a:gd name="connsiteY49" fmla="*/ 892407 h 1030429"/>
              <a:gd name="connsiteX50" fmla="*/ 1328468 w 6530196"/>
              <a:gd name="connsiteY50" fmla="*/ 857901 h 1030429"/>
              <a:gd name="connsiteX51" fmla="*/ 1242204 w 6530196"/>
              <a:gd name="connsiteY51" fmla="*/ 806143 h 1030429"/>
              <a:gd name="connsiteX52" fmla="*/ 1216325 w 6530196"/>
              <a:gd name="connsiteY52" fmla="*/ 780263 h 1030429"/>
              <a:gd name="connsiteX53" fmla="*/ 1155940 w 6530196"/>
              <a:gd name="connsiteY53" fmla="*/ 745758 h 1030429"/>
              <a:gd name="connsiteX54" fmla="*/ 1130061 w 6530196"/>
              <a:gd name="connsiteY54" fmla="*/ 737131 h 1030429"/>
              <a:gd name="connsiteX55" fmla="*/ 1043796 w 6530196"/>
              <a:gd name="connsiteY55" fmla="*/ 685373 h 1030429"/>
              <a:gd name="connsiteX56" fmla="*/ 983412 w 6530196"/>
              <a:gd name="connsiteY56" fmla="*/ 668120 h 1030429"/>
              <a:gd name="connsiteX57" fmla="*/ 948906 w 6530196"/>
              <a:gd name="connsiteY57" fmla="*/ 650867 h 1030429"/>
              <a:gd name="connsiteX58" fmla="*/ 879895 w 6530196"/>
              <a:gd name="connsiteY58" fmla="*/ 624988 h 1030429"/>
              <a:gd name="connsiteX59" fmla="*/ 810883 w 6530196"/>
              <a:gd name="connsiteY59" fmla="*/ 547350 h 1030429"/>
              <a:gd name="connsiteX60" fmla="*/ 785004 w 6530196"/>
              <a:gd name="connsiteY60" fmla="*/ 530097 h 1030429"/>
              <a:gd name="connsiteX61" fmla="*/ 741872 w 6530196"/>
              <a:gd name="connsiteY61" fmla="*/ 521471 h 1030429"/>
              <a:gd name="connsiteX62" fmla="*/ 672861 w 6530196"/>
              <a:gd name="connsiteY62" fmla="*/ 486965 h 1030429"/>
              <a:gd name="connsiteX63" fmla="*/ 577970 w 6530196"/>
              <a:gd name="connsiteY63" fmla="*/ 443833 h 1030429"/>
              <a:gd name="connsiteX64" fmla="*/ 543464 w 6530196"/>
              <a:gd name="connsiteY64" fmla="*/ 435207 h 1030429"/>
              <a:gd name="connsiteX65" fmla="*/ 465827 w 6530196"/>
              <a:gd name="connsiteY65" fmla="*/ 417954 h 1030429"/>
              <a:gd name="connsiteX66" fmla="*/ 388189 w 6530196"/>
              <a:gd name="connsiteY66" fmla="*/ 374822 h 1030429"/>
              <a:gd name="connsiteX67" fmla="*/ 362310 w 6530196"/>
              <a:gd name="connsiteY67" fmla="*/ 366195 h 1030429"/>
              <a:gd name="connsiteX68" fmla="*/ 284672 w 6530196"/>
              <a:gd name="connsiteY68" fmla="*/ 305810 h 1030429"/>
              <a:gd name="connsiteX69" fmla="*/ 250166 w 6530196"/>
              <a:gd name="connsiteY69" fmla="*/ 297184 h 1030429"/>
              <a:gd name="connsiteX70" fmla="*/ 232913 w 6530196"/>
              <a:gd name="connsiteY70" fmla="*/ 271305 h 1030429"/>
              <a:gd name="connsiteX71" fmla="*/ 172528 w 6530196"/>
              <a:gd name="connsiteY71" fmla="*/ 210920 h 1030429"/>
              <a:gd name="connsiteX72" fmla="*/ 112144 w 6530196"/>
              <a:gd name="connsiteY72" fmla="*/ 124656 h 1030429"/>
              <a:gd name="connsiteX73" fmla="*/ 94891 w 6530196"/>
              <a:gd name="connsiteY73" fmla="*/ 98777 h 1030429"/>
              <a:gd name="connsiteX74" fmla="*/ 43132 w 6530196"/>
              <a:gd name="connsiteY74" fmla="*/ 81524 h 1030429"/>
              <a:gd name="connsiteX75" fmla="*/ 25879 w 6530196"/>
              <a:gd name="connsiteY75" fmla="*/ 55644 h 1030429"/>
              <a:gd name="connsiteX76" fmla="*/ 0 w 6530196"/>
              <a:gd name="connsiteY76" fmla="*/ 3886 h 103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530196" h="1030429">
                <a:moveTo>
                  <a:pt x="6530196" y="728505"/>
                </a:moveTo>
                <a:cubicBezTo>
                  <a:pt x="6518694" y="731380"/>
                  <a:pt x="6507090" y="733874"/>
                  <a:pt x="6495691" y="737131"/>
                </a:cubicBezTo>
                <a:cubicBezTo>
                  <a:pt x="6486948" y="739629"/>
                  <a:pt x="6478905" y="745758"/>
                  <a:pt x="6469812" y="745758"/>
                </a:cubicBezTo>
                <a:cubicBezTo>
                  <a:pt x="6394994" y="745758"/>
                  <a:pt x="6320287" y="740007"/>
                  <a:pt x="6245525" y="737131"/>
                </a:cubicBezTo>
                <a:cubicBezTo>
                  <a:pt x="6158807" y="708227"/>
                  <a:pt x="6306175" y="754855"/>
                  <a:pt x="6072996" y="719878"/>
                </a:cubicBezTo>
                <a:cubicBezTo>
                  <a:pt x="6062743" y="718340"/>
                  <a:pt x="6056390" y="707262"/>
                  <a:pt x="6047117" y="702626"/>
                </a:cubicBezTo>
                <a:cubicBezTo>
                  <a:pt x="6038984" y="698559"/>
                  <a:pt x="6029864" y="696875"/>
                  <a:pt x="6021238" y="693999"/>
                </a:cubicBezTo>
                <a:cubicBezTo>
                  <a:pt x="6009736" y="682497"/>
                  <a:pt x="5998974" y="670204"/>
                  <a:pt x="5986732" y="659493"/>
                </a:cubicBezTo>
                <a:cubicBezTo>
                  <a:pt x="5907248" y="589944"/>
                  <a:pt x="5903660" y="635557"/>
                  <a:pt x="5736566" y="642241"/>
                </a:cubicBezTo>
                <a:cubicBezTo>
                  <a:pt x="5710687" y="647992"/>
                  <a:pt x="5683542" y="649647"/>
                  <a:pt x="5658928" y="659493"/>
                </a:cubicBezTo>
                <a:cubicBezTo>
                  <a:pt x="5639676" y="667194"/>
                  <a:pt x="5625173" y="683711"/>
                  <a:pt x="5607170" y="693999"/>
                </a:cubicBezTo>
                <a:lnTo>
                  <a:pt x="5546785" y="728505"/>
                </a:lnTo>
                <a:cubicBezTo>
                  <a:pt x="5538159" y="740007"/>
                  <a:pt x="5531072" y="752844"/>
                  <a:pt x="5520906" y="763010"/>
                </a:cubicBezTo>
                <a:cubicBezTo>
                  <a:pt x="5502972" y="780944"/>
                  <a:pt x="5484718" y="784490"/>
                  <a:pt x="5460521" y="788890"/>
                </a:cubicBezTo>
                <a:cubicBezTo>
                  <a:pt x="5440516" y="792527"/>
                  <a:pt x="5420264" y="794641"/>
                  <a:pt x="5400136" y="797516"/>
                </a:cubicBezTo>
                <a:lnTo>
                  <a:pt x="4528868" y="788890"/>
                </a:lnTo>
                <a:cubicBezTo>
                  <a:pt x="4517014" y="788664"/>
                  <a:pt x="4505936" y="782835"/>
                  <a:pt x="4494362" y="780263"/>
                </a:cubicBezTo>
                <a:cubicBezTo>
                  <a:pt x="4410500" y="761627"/>
                  <a:pt x="4491152" y="784945"/>
                  <a:pt x="4373593" y="745758"/>
                </a:cubicBezTo>
                <a:lnTo>
                  <a:pt x="4347713" y="737131"/>
                </a:lnTo>
                <a:cubicBezTo>
                  <a:pt x="4275826" y="742882"/>
                  <a:pt x="4203046" y="741707"/>
                  <a:pt x="4132053" y="754384"/>
                </a:cubicBezTo>
                <a:cubicBezTo>
                  <a:pt x="4120043" y="756529"/>
                  <a:pt x="4116325" y="773496"/>
                  <a:pt x="4106174" y="780263"/>
                </a:cubicBezTo>
                <a:cubicBezTo>
                  <a:pt x="4098746" y="785215"/>
                  <a:pt x="4050395" y="796365"/>
                  <a:pt x="4045789" y="797516"/>
                </a:cubicBezTo>
                <a:cubicBezTo>
                  <a:pt x="3986161" y="827330"/>
                  <a:pt x="4036858" y="806210"/>
                  <a:pt x="3959525" y="823395"/>
                </a:cubicBezTo>
                <a:cubicBezTo>
                  <a:pt x="3950648" y="825368"/>
                  <a:pt x="3942562" y="830239"/>
                  <a:pt x="3933645" y="832022"/>
                </a:cubicBezTo>
                <a:cubicBezTo>
                  <a:pt x="3899343" y="838883"/>
                  <a:pt x="3864430" y="842415"/>
                  <a:pt x="3830128" y="849275"/>
                </a:cubicBezTo>
                <a:lnTo>
                  <a:pt x="3786996" y="857901"/>
                </a:lnTo>
                <a:cubicBezTo>
                  <a:pt x="3769787" y="861030"/>
                  <a:pt x="3752340" y="862862"/>
                  <a:pt x="3735238" y="866527"/>
                </a:cubicBezTo>
                <a:cubicBezTo>
                  <a:pt x="3712053" y="871495"/>
                  <a:pt x="3666227" y="883780"/>
                  <a:pt x="3666227" y="883780"/>
                </a:cubicBezTo>
                <a:cubicBezTo>
                  <a:pt x="3613100" y="919197"/>
                  <a:pt x="3664670" y="890543"/>
                  <a:pt x="3562710" y="909660"/>
                </a:cubicBezTo>
                <a:cubicBezTo>
                  <a:pt x="3542135" y="913518"/>
                  <a:pt x="3522521" y="921404"/>
                  <a:pt x="3502325" y="926912"/>
                </a:cubicBezTo>
                <a:cubicBezTo>
                  <a:pt x="3490887" y="930031"/>
                  <a:pt x="3479616" y="934359"/>
                  <a:pt x="3467819" y="935539"/>
                </a:cubicBezTo>
                <a:cubicBezTo>
                  <a:pt x="3421950" y="940126"/>
                  <a:pt x="3375804" y="941290"/>
                  <a:pt x="3329796" y="944165"/>
                </a:cubicBezTo>
                <a:cubicBezTo>
                  <a:pt x="3309668" y="947041"/>
                  <a:pt x="3289468" y="949449"/>
                  <a:pt x="3269412" y="952792"/>
                </a:cubicBezTo>
                <a:cubicBezTo>
                  <a:pt x="3237701" y="958077"/>
                  <a:pt x="3206314" y="965275"/>
                  <a:pt x="3174521" y="970044"/>
                </a:cubicBezTo>
                <a:cubicBezTo>
                  <a:pt x="3127816" y="977050"/>
                  <a:pt x="3035937" y="983750"/>
                  <a:pt x="2993366" y="987297"/>
                </a:cubicBezTo>
                <a:cubicBezTo>
                  <a:pt x="2981864" y="990173"/>
                  <a:pt x="2970434" y="993352"/>
                  <a:pt x="2958861" y="995924"/>
                </a:cubicBezTo>
                <a:cubicBezTo>
                  <a:pt x="2944548" y="999105"/>
                  <a:pt x="2929953" y="1000994"/>
                  <a:pt x="2915728" y="1004550"/>
                </a:cubicBezTo>
                <a:cubicBezTo>
                  <a:pt x="2860626" y="1018325"/>
                  <a:pt x="2921063" y="1014757"/>
                  <a:pt x="2829464" y="1021803"/>
                </a:cubicBezTo>
                <a:cubicBezTo>
                  <a:pt x="2774916" y="1025999"/>
                  <a:pt x="2720196" y="1027554"/>
                  <a:pt x="2665562" y="1030429"/>
                </a:cubicBezTo>
                <a:lnTo>
                  <a:pt x="1949570" y="1021803"/>
                </a:lnTo>
                <a:cubicBezTo>
                  <a:pt x="1929242" y="1021351"/>
                  <a:pt x="1909441" y="1014938"/>
                  <a:pt x="1889185" y="1013177"/>
                </a:cubicBezTo>
                <a:cubicBezTo>
                  <a:pt x="1843261" y="1009184"/>
                  <a:pt x="1797170" y="1007426"/>
                  <a:pt x="1751162" y="1004550"/>
                </a:cubicBezTo>
                <a:cubicBezTo>
                  <a:pt x="1742536" y="1001675"/>
                  <a:pt x="1734159" y="997897"/>
                  <a:pt x="1725283" y="995924"/>
                </a:cubicBezTo>
                <a:cubicBezTo>
                  <a:pt x="1708209" y="992130"/>
                  <a:pt x="1689765" y="993793"/>
                  <a:pt x="1673525" y="987297"/>
                </a:cubicBezTo>
                <a:cubicBezTo>
                  <a:pt x="1660176" y="981957"/>
                  <a:pt x="1651502" y="968551"/>
                  <a:pt x="1639019" y="961418"/>
                </a:cubicBezTo>
                <a:cubicBezTo>
                  <a:pt x="1629396" y="955919"/>
                  <a:pt x="1586100" y="946032"/>
                  <a:pt x="1578634" y="944165"/>
                </a:cubicBezTo>
                <a:cubicBezTo>
                  <a:pt x="1570008" y="938414"/>
                  <a:pt x="1562028" y="931549"/>
                  <a:pt x="1552755" y="926912"/>
                </a:cubicBezTo>
                <a:cubicBezTo>
                  <a:pt x="1544622" y="922846"/>
                  <a:pt x="1535736" y="920331"/>
                  <a:pt x="1526876" y="918286"/>
                </a:cubicBezTo>
                <a:cubicBezTo>
                  <a:pt x="1498303" y="911692"/>
                  <a:pt x="1468432" y="910305"/>
                  <a:pt x="1440612" y="901033"/>
                </a:cubicBezTo>
                <a:cubicBezTo>
                  <a:pt x="1431985" y="898158"/>
                  <a:pt x="1423175" y="895784"/>
                  <a:pt x="1414732" y="892407"/>
                </a:cubicBezTo>
                <a:cubicBezTo>
                  <a:pt x="1316522" y="853123"/>
                  <a:pt x="1387358" y="877530"/>
                  <a:pt x="1328468" y="857901"/>
                </a:cubicBezTo>
                <a:cubicBezTo>
                  <a:pt x="1266010" y="816262"/>
                  <a:pt x="1295256" y="832668"/>
                  <a:pt x="1242204" y="806143"/>
                </a:cubicBezTo>
                <a:cubicBezTo>
                  <a:pt x="1233578" y="797516"/>
                  <a:pt x="1225697" y="788073"/>
                  <a:pt x="1216325" y="780263"/>
                </a:cubicBezTo>
                <a:cubicBezTo>
                  <a:pt x="1201037" y="767523"/>
                  <a:pt x="1173311" y="753203"/>
                  <a:pt x="1155940" y="745758"/>
                </a:cubicBezTo>
                <a:cubicBezTo>
                  <a:pt x="1147582" y="742176"/>
                  <a:pt x="1138010" y="741547"/>
                  <a:pt x="1130061" y="737131"/>
                </a:cubicBezTo>
                <a:cubicBezTo>
                  <a:pt x="1088390" y="713980"/>
                  <a:pt x="1083956" y="700434"/>
                  <a:pt x="1043796" y="685373"/>
                </a:cubicBezTo>
                <a:cubicBezTo>
                  <a:pt x="985441" y="663489"/>
                  <a:pt x="1032065" y="688971"/>
                  <a:pt x="983412" y="668120"/>
                </a:cubicBezTo>
                <a:cubicBezTo>
                  <a:pt x="971592" y="663054"/>
                  <a:pt x="960657" y="656090"/>
                  <a:pt x="948906" y="650867"/>
                </a:cubicBezTo>
                <a:cubicBezTo>
                  <a:pt x="917958" y="637112"/>
                  <a:pt x="908352" y="634473"/>
                  <a:pt x="879895" y="624988"/>
                </a:cubicBezTo>
                <a:cubicBezTo>
                  <a:pt x="859151" y="593872"/>
                  <a:pt x="846337" y="570986"/>
                  <a:pt x="810883" y="547350"/>
                </a:cubicBezTo>
                <a:cubicBezTo>
                  <a:pt x="802257" y="541599"/>
                  <a:pt x="794712" y="533737"/>
                  <a:pt x="785004" y="530097"/>
                </a:cubicBezTo>
                <a:cubicBezTo>
                  <a:pt x="771276" y="524949"/>
                  <a:pt x="756249" y="524346"/>
                  <a:pt x="741872" y="521471"/>
                </a:cubicBezTo>
                <a:cubicBezTo>
                  <a:pt x="626751" y="452399"/>
                  <a:pt x="749459" y="521782"/>
                  <a:pt x="672861" y="486965"/>
                </a:cubicBezTo>
                <a:cubicBezTo>
                  <a:pt x="615082" y="460702"/>
                  <a:pt x="621401" y="456242"/>
                  <a:pt x="577970" y="443833"/>
                </a:cubicBezTo>
                <a:cubicBezTo>
                  <a:pt x="566570" y="440576"/>
                  <a:pt x="555090" y="437532"/>
                  <a:pt x="543464" y="435207"/>
                </a:cubicBezTo>
                <a:cubicBezTo>
                  <a:pt x="507928" y="428100"/>
                  <a:pt x="495203" y="430544"/>
                  <a:pt x="465827" y="417954"/>
                </a:cubicBezTo>
                <a:cubicBezTo>
                  <a:pt x="407684" y="393036"/>
                  <a:pt x="453613" y="407534"/>
                  <a:pt x="388189" y="374822"/>
                </a:cubicBezTo>
                <a:cubicBezTo>
                  <a:pt x="380056" y="370755"/>
                  <a:pt x="370936" y="369071"/>
                  <a:pt x="362310" y="366195"/>
                </a:cubicBezTo>
                <a:cubicBezTo>
                  <a:pt x="342005" y="345891"/>
                  <a:pt x="312184" y="312688"/>
                  <a:pt x="284672" y="305810"/>
                </a:cubicBezTo>
                <a:lnTo>
                  <a:pt x="250166" y="297184"/>
                </a:lnTo>
                <a:cubicBezTo>
                  <a:pt x="244415" y="288558"/>
                  <a:pt x="239849" y="279011"/>
                  <a:pt x="232913" y="271305"/>
                </a:cubicBezTo>
                <a:cubicBezTo>
                  <a:pt x="213870" y="250147"/>
                  <a:pt x="188318" y="234605"/>
                  <a:pt x="172528" y="210920"/>
                </a:cubicBezTo>
                <a:cubicBezTo>
                  <a:pt x="93229" y="91969"/>
                  <a:pt x="175993" y="214044"/>
                  <a:pt x="112144" y="124656"/>
                </a:cubicBezTo>
                <a:cubicBezTo>
                  <a:pt x="106118" y="116220"/>
                  <a:pt x="103683" y="104272"/>
                  <a:pt x="94891" y="98777"/>
                </a:cubicBezTo>
                <a:cubicBezTo>
                  <a:pt x="79469" y="89138"/>
                  <a:pt x="43132" y="81524"/>
                  <a:pt x="43132" y="81524"/>
                </a:cubicBezTo>
                <a:cubicBezTo>
                  <a:pt x="37381" y="72897"/>
                  <a:pt x="29963" y="65174"/>
                  <a:pt x="25879" y="55644"/>
                </a:cubicBezTo>
                <a:cubicBezTo>
                  <a:pt x="2032" y="0"/>
                  <a:pt x="34725" y="38611"/>
                  <a:pt x="0" y="3886"/>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8626" y="2471797"/>
            <a:ext cx="1389355" cy="262777"/>
          </a:xfrm>
          <a:custGeom>
            <a:avLst/>
            <a:gdLst>
              <a:gd name="connsiteX0" fmla="*/ 0 w 1389355"/>
              <a:gd name="connsiteY0" fmla="*/ 202392 h 262777"/>
              <a:gd name="connsiteX1" fmla="*/ 86265 w 1389355"/>
              <a:gd name="connsiteY1" fmla="*/ 211018 h 262777"/>
              <a:gd name="connsiteX2" fmla="*/ 112144 w 1389355"/>
              <a:gd name="connsiteY2" fmla="*/ 219645 h 262777"/>
              <a:gd name="connsiteX3" fmla="*/ 362310 w 1389355"/>
              <a:gd name="connsiteY3" fmla="*/ 228271 h 262777"/>
              <a:gd name="connsiteX4" fmla="*/ 396816 w 1389355"/>
              <a:gd name="connsiteY4" fmla="*/ 245524 h 262777"/>
              <a:gd name="connsiteX5" fmla="*/ 474453 w 1389355"/>
              <a:gd name="connsiteY5" fmla="*/ 262777 h 262777"/>
              <a:gd name="connsiteX6" fmla="*/ 664234 w 1389355"/>
              <a:gd name="connsiteY6" fmla="*/ 254150 h 262777"/>
              <a:gd name="connsiteX7" fmla="*/ 724619 w 1389355"/>
              <a:gd name="connsiteY7" fmla="*/ 236897 h 262777"/>
              <a:gd name="connsiteX8" fmla="*/ 750499 w 1389355"/>
              <a:gd name="connsiteY8" fmla="*/ 185139 h 262777"/>
              <a:gd name="connsiteX9" fmla="*/ 802257 w 1389355"/>
              <a:gd name="connsiteY9" fmla="*/ 176512 h 262777"/>
              <a:gd name="connsiteX10" fmla="*/ 828136 w 1389355"/>
              <a:gd name="connsiteY10" fmla="*/ 159260 h 262777"/>
              <a:gd name="connsiteX11" fmla="*/ 1181819 w 1389355"/>
              <a:gd name="connsiteY11" fmla="*/ 142007 h 262777"/>
              <a:gd name="connsiteX12" fmla="*/ 1233578 w 1389355"/>
              <a:gd name="connsiteY12" fmla="*/ 107501 h 262777"/>
              <a:gd name="connsiteX13" fmla="*/ 1259457 w 1389355"/>
              <a:gd name="connsiteY13" fmla="*/ 90248 h 262777"/>
              <a:gd name="connsiteX14" fmla="*/ 1285336 w 1389355"/>
              <a:gd name="connsiteY14" fmla="*/ 81622 h 262777"/>
              <a:gd name="connsiteX15" fmla="*/ 1337095 w 1389355"/>
              <a:gd name="connsiteY15" fmla="*/ 29863 h 262777"/>
              <a:gd name="connsiteX16" fmla="*/ 1380227 w 1389355"/>
              <a:gd name="connsiteY16" fmla="*/ 3984 h 2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9355" h="262777">
                <a:moveTo>
                  <a:pt x="0" y="202392"/>
                </a:moveTo>
                <a:cubicBezTo>
                  <a:pt x="28755" y="205267"/>
                  <a:pt x="57703" y="206624"/>
                  <a:pt x="86265" y="211018"/>
                </a:cubicBezTo>
                <a:cubicBezTo>
                  <a:pt x="95252" y="212401"/>
                  <a:pt x="103069" y="219078"/>
                  <a:pt x="112144" y="219645"/>
                </a:cubicBezTo>
                <a:cubicBezTo>
                  <a:pt x="195420" y="224850"/>
                  <a:pt x="278921" y="225396"/>
                  <a:pt x="362310" y="228271"/>
                </a:cubicBezTo>
                <a:cubicBezTo>
                  <a:pt x="373812" y="234022"/>
                  <a:pt x="384775" y="241009"/>
                  <a:pt x="396816" y="245524"/>
                </a:cubicBezTo>
                <a:cubicBezTo>
                  <a:pt x="410734" y="250743"/>
                  <a:pt x="462748" y="260436"/>
                  <a:pt x="474453" y="262777"/>
                </a:cubicBezTo>
                <a:cubicBezTo>
                  <a:pt x="537713" y="259901"/>
                  <a:pt x="601095" y="259007"/>
                  <a:pt x="664234" y="254150"/>
                </a:cubicBezTo>
                <a:cubicBezTo>
                  <a:pt x="678321" y="253066"/>
                  <a:pt x="709919" y="241797"/>
                  <a:pt x="724619" y="236897"/>
                </a:cubicBezTo>
                <a:cubicBezTo>
                  <a:pt x="733246" y="219644"/>
                  <a:pt x="735273" y="196981"/>
                  <a:pt x="750499" y="185139"/>
                </a:cubicBezTo>
                <a:cubicBezTo>
                  <a:pt x="764305" y="174401"/>
                  <a:pt x="785664" y="182043"/>
                  <a:pt x="802257" y="176512"/>
                </a:cubicBezTo>
                <a:cubicBezTo>
                  <a:pt x="812092" y="173234"/>
                  <a:pt x="817811" y="160199"/>
                  <a:pt x="828136" y="159260"/>
                </a:cubicBezTo>
                <a:cubicBezTo>
                  <a:pt x="945686" y="148574"/>
                  <a:pt x="1063925" y="147758"/>
                  <a:pt x="1181819" y="142007"/>
                </a:cubicBezTo>
                <a:lnTo>
                  <a:pt x="1233578" y="107501"/>
                </a:lnTo>
                <a:cubicBezTo>
                  <a:pt x="1242204" y="101750"/>
                  <a:pt x="1249621" y="93526"/>
                  <a:pt x="1259457" y="90248"/>
                </a:cubicBezTo>
                <a:lnTo>
                  <a:pt x="1285336" y="81622"/>
                </a:lnTo>
                <a:cubicBezTo>
                  <a:pt x="1304629" y="52684"/>
                  <a:pt x="1302526" y="49617"/>
                  <a:pt x="1337095" y="29863"/>
                </a:cubicBezTo>
                <a:cubicBezTo>
                  <a:pt x="1389355" y="0"/>
                  <a:pt x="1339849" y="44362"/>
                  <a:pt x="1380227" y="3984"/>
                </a:cubicBezTo>
              </a:path>
            </a:pathLst>
          </a:custGeom>
          <a:noFill/>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itle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Matilija Horizontal Bores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26" name="Straight Connector 25"/>
          <p:cNvCxnSpPr/>
          <p:nvPr/>
        </p:nvCxnSpPr>
        <p:spPr>
          <a:xfrm>
            <a:off x="7772400" y="3276600"/>
            <a:ext cx="152400" cy="53340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4566380">
            <a:off x="7582642" y="3333427"/>
            <a:ext cx="877163" cy="369332"/>
          </a:xfrm>
          <a:prstGeom prst="rect">
            <a:avLst/>
          </a:prstGeom>
          <a:noFill/>
        </p:spPr>
        <p:txBody>
          <a:bodyPr wrap="none" rtlCol="0">
            <a:spAutoFit/>
          </a:bodyPr>
          <a:lstStyle/>
          <a:p>
            <a:r>
              <a:rPr lang="en-US" dirty="0" err="1">
                <a:solidFill>
                  <a:schemeClr val="bg2"/>
                </a:solidFill>
              </a:rPr>
              <a:t>HoBos</a:t>
            </a:r>
            <a:endParaRPr lang="en-US" dirty="0">
              <a:solidFill>
                <a:schemeClr val="bg2"/>
              </a:solidFill>
            </a:endParaRPr>
          </a:p>
        </p:txBody>
      </p:sp>
      <p:pic>
        <p:nvPicPr>
          <p:cNvPr id="31" name="Picture 7" descr="KG symbol with text.jpg"/>
          <p:cNvPicPr>
            <a:picLocks noChangeAspect="1"/>
          </p:cNvPicPr>
          <p:nvPr/>
        </p:nvPicPr>
        <p:blipFill>
          <a:blip r:embed="rId3" cstate="print"/>
          <a:srcRect/>
          <a:stretch>
            <a:fillRect/>
          </a:stretch>
        </p:blipFill>
        <p:spPr bwMode="auto">
          <a:xfrm>
            <a:off x="8686801" y="6486938"/>
            <a:ext cx="457199" cy="371060"/>
          </a:xfrm>
          <a:prstGeom prst="rect">
            <a:avLst/>
          </a:prstGeom>
          <a:noFill/>
          <a:ln w="9525">
            <a:noFill/>
            <a:miter lim="800000"/>
            <a:headEnd/>
            <a:tailEnd/>
          </a:ln>
        </p:spPr>
      </p:pic>
      <p:cxnSp>
        <p:nvCxnSpPr>
          <p:cNvPr id="22" name="Straight Connector 21"/>
          <p:cNvCxnSpPr>
            <a:stCxn id="24" idx="2"/>
          </p:cNvCxnSpPr>
          <p:nvPr/>
        </p:nvCxnSpPr>
        <p:spPr>
          <a:xfrm flipH="1">
            <a:off x="4035840" y="3416859"/>
            <a:ext cx="73102" cy="4299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6895687">
            <a:off x="3232982" y="3195077"/>
            <a:ext cx="1390124" cy="369332"/>
          </a:xfrm>
          <a:prstGeom prst="rect">
            <a:avLst/>
          </a:prstGeom>
          <a:noFill/>
        </p:spPr>
        <p:txBody>
          <a:bodyPr wrap="none" rtlCol="0">
            <a:spAutoFit/>
          </a:bodyPr>
          <a:lstStyle/>
          <a:p>
            <a:r>
              <a:rPr lang="en-US" dirty="0">
                <a:solidFill>
                  <a:schemeClr val="bg2"/>
                </a:solidFill>
              </a:rPr>
              <a:t>Cold Spring</a:t>
            </a:r>
          </a:p>
        </p:txBody>
      </p:sp>
    </p:spTree>
    <p:extLst>
      <p:ext uri="{BB962C8B-B14F-4D97-AF65-F5344CB8AC3E}">
        <p14:creationId xmlns:p14="http://schemas.microsoft.com/office/powerpoint/2010/main" val="227598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5" presetClass="exit" presetSubtype="10" fill="hold" grpId="1" nodeType="withEffect">
                                  <p:stCondLst>
                                    <p:cond delay="0"/>
                                  </p:stCondLst>
                                  <p:childTnLst>
                                    <p:animEffect transition="out" filter="checkerboard(across)">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dissolv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0" grpId="1" animBg="1"/>
      <p:bldP spid="21" grpId="0" animBg="1"/>
      <p:bldP spid="21" grpId="1" animBg="1"/>
      <p:bldP spid="27"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TEco FIg 2.jpg"/>
          <p:cNvPicPr>
            <a:picLocks noChangeAspect="1"/>
          </p:cNvPicPr>
          <p:nvPr/>
        </p:nvPicPr>
        <p:blipFill>
          <a:blip r:embed="rId2" cstate="print"/>
          <a:srcRect l="12791" t="51973" r="16279" b="8847"/>
          <a:stretch>
            <a:fillRect/>
          </a:stretch>
        </p:blipFill>
        <p:spPr bwMode="auto">
          <a:xfrm>
            <a:off x="3811554" y="1143000"/>
            <a:ext cx="5027646" cy="4038600"/>
          </a:xfrm>
          <a:prstGeom prst="rect">
            <a:avLst/>
          </a:prstGeom>
          <a:noFill/>
          <a:ln w="9525">
            <a:noFill/>
            <a:miter lim="800000"/>
            <a:headEnd/>
            <a:tailEnd/>
          </a:ln>
        </p:spPr>
      </p:pic>
      <p:pic>
        <p:nvPicPr>
          <p:cNvPr id="4" name="Content Placeholder 3" descr="TEco FIg 2.jpg"/>
          <p:cNvPicPr>
            <a:picLocks noGrp="1" noChangeAspect="1"/>
          </p:cNvPicPr>
          <p:nvPr>
            <p:ph idx="1"/>
          </p:nvPr>
        </p:nvPicPr>
        <p:blipFill>
          <a:blip r:embed="rId2" cstate="print"/>
          <a:srcRect l="17442" t="906" r="32558" b="60021"/>
          <a:stretch>
            <a:fillRect/>
          </a:stretch>
        </p:blipFill>
        <p:spPr>
          <a:xfrm>
            <a:off x="381001" y="1143000"/>
            <a:ext cx="3547181" cy="4031176"/>
          </a:xfrm>
        </p:spPr>
      </p:pic>
      <p:sp>
        <p:nvSpPr>
          <p:cNvPr id="6" name="Title 1"/>
          <p:cNvSpPr>
            <a:spLocks noGrp="1"/>
          </p:cNvSpPr>
          <p:nvPr>
            <p:ph type="title"/>
          </p:nvPr>
        </p:nvSpPr>
        <p:spPr>
          <a:xfrm>
            <a:off x="457200" y="274638"/>
            <a:ext cx="8229600" cy="1143000"/>
          </a:xfrm>
        </p:spPr>
        <p:txBody>
          <a:bodyPr/>
          <a:lstStyle/>
          <a:p>
            <a:r>
              <a:rPr lang="en-US" dirty="0" err="1"/>
              <a:t>Tecolote</a:t>
            </a:r>
            <a:r>
              <a:rPr lang="en-US" dirty="0"/>
              <a:t> Tunnel</a:t>
            </a:r>
          </a:p>
        </p:txBody>
      </p:sp>
      <p:sp>
        <p:nvSpPr>
          <p:cNvPr id="7" name="Rectangle 6"/>
          <p:cNvSpPr/>
          <p:nvPr/>
        </p:nvSpPr>
        <p:spPr>
          <a:xfrm>
            <a:off x="5410200" y="2057400"/>
            <a:ext cx="6096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05400" y="2590800"/>
            <a:ext cx="9906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96000" y="3352800"/>
            <a:ext cx="1274708" cy="369332"/>
          </a:xfrm>
          <a:prstGeom prst="rect">
            <a:avLst/>
          </a:prstGeom>
          <a:noFill/>
        </p:spPr>
        <p:txBody>
          <a:bodyPr wrap="none" rtlCol="0">
            <a:spAutoFit/>
          </a:bodyPr>
          <a:lstStyle/>
          <a:p>
            <a:r>
              <a:rPr lang="en-US" i="1" dirty="0">
                <a:solidFill>
                  <a:schemeClr val="bg2"/>
                </a:solidFill>
              </a:rPr>
              <a:t>1,000 gpm</a:t>
            </a:r>
          </a:p>
        </p:txBody>
      </p:sp>
      <p:sp>
        <p:nvSpPr>
          <p:cNvPr id="10" name="TextBox 9"/>
          <p:cNvSpPr txBox="1"/>
          <p:nvPr/>
        </p:nvSpPr>
        <p:spPr>
          <a:xfrm>
            <a:off x="6096000" y="2567964"/>
            <a:ext cx="1274708" cy="369332"/>
          </a:xfrm>
          <a:prstGeom prst="rect">
            <a:avLst/>
          </a:prstGeom>
          <a:noFill/>
        </p:spPr>
        <p:txBody>
          <a:bodyPr wrap="none" rtlCol="0">
            <a:spAutoFit/>
          </a:bodyPr>
          <a:lstStyle/>
          <a:p>
            <a:r>
              <a:rPr lang="en-US" i="1" dirty="0">
                <a:solidFill>
                  <a:schemeClr val="bg2"/>
                </a:solidFill>
              </a:rPr>
              <a:t>8,000 gpm</a:t>
            </a:r>
          </a:p>
        </p:txBody>
      </p:sp>
      <p:cxnSp>
        <p:nvCxnSpPr>
          <p:cNvPr id="13" name="Straight Connector 12"/>
          <p:cNvCxnSpPr/>
          <p:nvPr/>
        </p:nvCxnSpPr>
        <p:spPr>
          <a:xfrm>
            <a:off x="5257800" y="1447800"/>
            <a:ext cx="76200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1447800"/>
            <a:ext cx="762000" cy="6096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8" name="Picture 7" descr="KG symbol with text.jpg"/>
          <p:cNvPicPr>
            <a:picLocks noChangeAspect="1"/>
          </p:cNvPicPr>
          <p:nvPr/>
        </p:nvPicPr>
        <p:blipFill>
          <a:blip r:embed="rId3" cstate="print"/>
          <a:srcRect/>
          <a:stretch>
            <a:fillRect/>
          </a:stretch>
        </p:blipFill>
        <p:spPr bwMode="auto">
          <a:xfrm>
            <a:off x="8686801" y="6486938"/>
            <a:ext cx="457199" cy="371060"/>
          </a:xfrm>
          <a:prstGeom prst="rect">
            <a:avLst/>
          </a:prstGeom>
          <a:noFill/>
          <a:ln w="9525">
            <a:noFill/>
            <a:miter lim="800000"/>
            <a:headEnd/>
            <a:tailEnd/>
          </a:ln>
        </p:spPr>
      </p:pic>
    </p:spTree>
    <p:extLst>
      <p:ext uri="{BB962C8B-B14F-4D97-AF65-F5344CB8AC3E}">
        <p14:creationId xmlns:p14="http://schemas.microsoft.com/office/powerpoint/2010/main" val="337204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strVal val="#ppt_w*0.70"/>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Effect transition="in" filter="fade">
                                      <p:cBhvr>
                                        <p:cTn id="13" dur="1000"/>
                                        <p:tgtEl>
                                          <p:spTgt spid="16"/>
                                        </p:tgtEl>
                                      </p:cBhvr>
                                    </p:animEffect>
                                  </p:childTnLst>
                                </p:cTn>
                              </p:par>
                              <p:par>
                                <p:cTn id="14" presetID="55"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strVal val="#ppt_w*0.70"/>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r>
              <a:rPr lang="en-US" dirty="0" err="1"/>
              <a:t>Tecolote</a:t>
            </a:r>
            <a:r>
              <a:rPr lang="en-US" dirty="0"/>
              <a:t> Tunnel</a:t>
            </a:r>
          </a:p>
        </p:txBody>
      </p:sp>
      <p:pic>
        <p:nvPicPr>
          <p:cNvPr id="8" name="Picture 7" descr="Scan0037.jpg"/>
          <p:cNvPicPr>
            <a:picLocks noChangeAspect="1"/>
          </p:cNvPicPr>
          <p:nvPr/>
        </p:nvPicPr>
        <p:blipFill>
          <a:blip r:embed="rId2" cstate="print"/>
          <a:srcRect l="1526" t="6605" r="64542" b="58951"/>
          <a:stretch>
            <a:fillRect/>
          </a:stretch>
        </p:blipFill>
        <p:spPr>
          <a:xfrm rot="5400000">
            <a:off x="1001485" y="293915"/>
            <a:ext cx="3886200" cy="5736771"/>
          </a:xfrm>
          <a:prstGeom prst="rect">
            <a:avLst/>
          </a:prstGeom>
        </p:spPr>
      </p:pic>
      <p:pic>
        <p:nvPicPr>
          <p:cNvPr id="9" name="Picture 8" descr="Scan0038.jpg"/>
          <p:cNvPicPr>
            <a:picLocks noChangeAspect="1"/>
          </p:cNvPicPr>
          <p:nvPr/>
        </p:nvPicPr>
        <p:blipFill>
          <a:blip r:embed="rId3" cstate="print"/>
          <a:srcRect l="12836" t="8889" r="45153" b="71111"/>
          <a:stretch>
            <a:fillRect/>
          </a:stretch>
        </p:blipFill>
        <p:spPr>
          <a:xfrm rot="10800000">
            <a:off x="4038599" y="3200400"/>
            <a:ext cx="5088465" cy="3522784"/>
          </a:xfrm>
          <a:prstGeom prst="rect">
            <a:avLst/>
          </a:prstGeom>
        </p:spPr>
      </p:pic>
      <p:pic>
        <p:nvPicPr>
          <p:cNvPr id="11" name="Picture 7" descr="KG symbol with text.jpg"/>
          <p:cNvPicPr>
            <a:picLocks noChangeAspect="1"/>
          </p:cNvPicPr>
          <p:nvPr/>
        </p:nvPicPr>
        <p:blipFill>
          <a:blip r:embed="rId4" cstate="print"/>
          <a:srcRect/>
          <a:stretch>
            <a:fillRect/>
          </a:stretch>
        </p:blipFill>
        <p:spPr bwMode="auto">
          <a:xfrm>
            <a:off x="8686801" y="6486938"/>
            <a:ext cx="457199" cy="371060"/>
          </a:xfrm>
          <a:prstGeom prst="rect">
            <a:avLst/>
          </a:prstGeom>
          <a:noFill/>
          <a:ln w="9525">
            <a:noFill/>
            <a:miter lim="800000"/>
            <a:headEnd/>
            <a:tailEnd/>
          </a:ln>
        </p:spPr>
      </p:pic>
    </p:spTree>
    <p:extLst>
      <p:ext uri="{BB962C8B-B14F-4D97-AF65-F5344CB8AC3E}">
        <p14:creationId xmlns:p14="http://schemas.microsoft.com/office/powerpoint/2010/main" val="181100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cstate="print"/>
          <a:srcRect/>
          <a:stretch>
            <a:fillRect/>
          </a:stretch>
        </p:blipFill>
        <p:spPr bwMode="auto">
          <a:xfrm>
            <a:off x="1931475" y="0"/>
            <a:ext cx="5307525" cy="6858000"/>
          </a:xfrm>
          <a:prstGeom prst="rect">
            <a:avLst/>
          </a:prstGeom>
          <a:noFill/>
          <a:ln w="9525">
            <a:noFill/>
            <a:miter lim="800000"/>
            <a:headEnd/>
            <a:tailEnd/>
          </a:ln>
        </p:spPr>
      </p:pic>
      <p:pic>
        <p:nvPicPr>
          <p:cNvPr id="8" name="Picture 7" descr="KG symbol with text.jpg"/>
          <p:cNvPicPr>
            <a:picLocks noChangeAspect="1"/>
          </p:cNvPicPr>
          <p:nvPr/>
        </p:nvPicPr>
        <p:blipFill>
          <a:blip r:embed="rId3" cstate="print"/>
          <a:srcRect/>
          <a:stretch>
            <a:fillRect/>
          </a:stretch>
        </p:blipFill>
        <p:spPr bwMode="auto">
          <a:xfrm>
            <a:off x="8686801" y="6486938"/>
            <a:ext cx="457199" cy="371060"/>
          </a:xfrm>
          <a:prstGeom prst="rect">
            <a:avLst/>
          </a:prstGeom>
          <a:noFill/>
          <a:ln w="9525">
            <a:noFill/>
            <a:miter lim="800000"/>
            <a:headEnd/>
            <a:tailEnd/>
          </a:ln>
        </p:spPr>
      </p:pic>
    </p:spTree>
    <p:extLst>
      <p:ext uri="{BB962C8B-B14F-4D97-AF65-F5344CB8AC3E}">
        <p14:creationId xmlns:p14="http://schemas.microsoft.com/office/powerpoint/2010/main" val="1286615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1728156" y="1965382"/>
            <a:ext cx="4139244" cy="1066800"/>
          </a:xfrm>
          <a:prstGeom prst="parallelogram">
            <a:avLst>
              <a:gd name="adj" fmla="val 23274"/>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7" name="Picture 1"/>
          <p:cNvPicPr>
            <a:picLocks noChangeAspect="1" noChangeArrowheads="1"/>
          </p:cNvPicPr>
          <p:nvPr/>
        </p:nvPicPr>
        <p:blipFill>
          <a:blip r:embed="rId2" cstate="print"/>
          <a:srcRect/>
          <a:stretch>
            <a:fillRect/>
          </a:stretch>
        </p:blipFill>
        <p:spPr bwMode="auto">
          <a:xfrm>
            <a:off x="1931475" y="0"/>
            <a:ext cx="5307525" cy="6858000"/>
          </a:xfrm>
          <a:prstGeom prst="rect">
            <a:avLst/>
          </a:prstGeom>
          <a:noFill/>
          <a:ln w="9525">
            <a:noFill/>
            <a:miter lim="800000"/>
            <a:headEnd/>
            <a:tailEnd/>
          </a:ln>
        </p:spPr>
      </p:pic>
      <p:sp>
        <p:nvSpPr>
          <p:cNvPr id="3" name="Parallelogram 2"/>
          <p:cNvSpPr/>
          <p:nvPr/>
        </p:nvSpPr>
        <p:spPr>
          <a:xfrm>
            <a:off x="1981200" y="1600200"/>
            <a:ext cx="4419600" cy="381000"/>
          </a:xfrm>
          <a:prstGeom prst="parallelogram">
            <a:avLst>
              <a:gd name="adj" fmla="val 159434"/>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81400" y="1295400"/>
            <a:ext cx="915635" cy="369332"/>
          </a:xfrm>
          <a:prstGeom prst="rect">
            <a:avLst/>
          </a:prstGeom>
          <a:noFill/>
        </p:spPr>
        <p:txBody>
          <a:bodyPr wrap="none" rtlCol="0">
            <a:spAutoFit/>
          </a:bodyPr>
          <a:lstStyle/>
          <a:p>
            <a:r>
              <a:rPr lang="en-US" dirty="0"/>
              <a:t>6 miles</a:t>
            </a:r>
          </a:p>
        </p:txBody>
      </p:sp>
      <p:sp>
        <p:nvSpPr>
          <p:cNvPr id="6" name="Parallelogram 5"/>
          <p:cNvSpPr/>
          <p:nvPr/>
        </p:nvSpPr>
        <p:spPr>
          <a:xfrm rot="8757110">
            <a:off x="5256342" y="1955768"/>
            <a:ext cx="1491736" cy="723746"/>
          </a:xfrm>
          <a:prstGeom prst="parallelogram">
            <a:avLst>
              <a:gd name="adj" fmla="val 11088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19723019">
            <a:off x="5505076" y="1554463"/>
            <a:ext cx="889987" cy="369332"/>
          </a:xfrm>
          <a:prstGeom prst="rect">
            <a:avLst/>
          </a:prstGeom>
          <a:noFill/>
        </p:spPr>
        <p:txBody>
          <a:bodyPr wrap="none" rtlCol="0">
            <a:spAutoFit/>
          </a:bodyPr>
          <a:lstStyle/>
          <a:p>
            <a:r>
              <a:rPr lang="en-US" dirty="0"/>
              <a:t>2000 ft</a:t>
            </a:r>
          </a:p>
        </p:txBody>
      </p:sp>
      <p:sp>
        <p:nvSpPr>
          <p:cNvPr id="9" name="TextBox 8"/>
          <p:cNvSpPr txBox="1"/>
          <p:nvPr/>
        </p:nvSpPr>
        <p:spPr>
          <a:xfrm rot="16995046">
            <a:off x="6008953" y="1891008"/>
            <a:ext cx="889987" cy="369332"/>
          </a:xfrm>
          <a:prstGeom prst="rect">
            <a:avLst/>
          </a:prstGeom>
          <a:noFill/>
        </p:spPr>
        <p:txBody>
          <a:bodyPr wrap="none" rtlCol="0">
            <a:spAutoFit/>
          </a:bodyPr>
          <a:lstStyle/>
          <a:p>
            <a:r>
              <a:rPr lang="en-US" dirty="0"/>
              <a:t>2000 ft</a:t>
            </a:r>
          </a:p>
        </p:txBody>
      </p:sp>
      <p:sp>
        <p:nvSpPr>
          <p:cNvPr id="12" name="Parallelogram 11"/>
          <p:cNvSpPr/>
          <p:nvPr/>
        </p:nvSpPr>
        <p:spPr>
          <a:xfrm>
            <a:off x="1752600" y="1965382"/>
            <a:ext cx="4139244" cy="1066800"/>
          </a:xfrm>
          <a:prstGeom prst="parallelogram">
            <a:avLst>
              <a:gd name="adj" fmla="val 23274"/>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a:off x="2005644" y="1600200"/>
            <a:ext cx="4419600" cy="381000"/>
          </a:xfrm>
          <a:prstGeom prst="parallelogram">
            <a:avLst>
              <a:gd name="adj" fmla="val 159434"/>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p:nvSpPr>
        <p:spPr>
          <a:xfrm rot="8757110">
            <a:off x="5280786" y="1955768"/>
            <a:ext cx="1491736" cy="723746"/>
          </a:xfrm>
          <a:prstGeom prst="parallelogram">
            <a:avLst>
              <a:gd name="adj" fmla="val 110889"/>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66800" y="3276600"/>
            <a:ext cx="2089098" cy="369332"/>
          </a:xfrm>
          <a:prstGeom prst="rect">
            <a:avLst/>
          </a:prstGeom>
          <a:noFill/>
        </p:spPr>
        <p:txBody>
          <a:bodyPr wrap="none" rtlCol="0">
            <a:spAutoFit/>
          </a:bodyPr>
          <a:lstStyle/>
          <a:p>
            <a:r>
              <a:rPr lang="en-US" dirty="0"/>
              <a:t>Specific Yield ~1%</a:t>
            </a:r>
          </a:p>
        </p:txBody>
      </p:sp>
      <p:sp>
        <p:nvSpPr>
          <p:cNvPr id="16" name="TextBox 15"/>
          <p:cNvSpPr txBox="1"/>
          <p:nvPr/>
        </p:nvSpPr>
        <p:spPr>
          <a:xfrm>
            <a:off x="1066800" y="3657600"/>
            <a:ext cx="6115777" cy="369332"/>
          </a:xfrm>
          <a:prstGeom prst="rect">
            <a:avLst/>
          </a:prstGeom>
          <a:noFill/>
        </p:spPr>
        <p:txBody>
          <a:bodyPr wrap="none" rtlCol="0">
            <a:spAutoFit/>
          </a:bodyPr>
          <a:lstStyle/>
          <a:p>
            <a:r>
              <a:rPr lang="en-US" dirty="0"/>
              <a:t>31680 ft X 2000 ft X 2000 ft X 0.01 = 1.26 x 10</a:t>
            </a:r>
            <a:r>
              <a:rPr lang="en-US" baseline="30000" dirty="0"/>
              <a:t>9 </a:t>
            </a:r>
            <a:r>
              <a:rPr lang="en-US" dirty="0"/>
              <a:t> cubic feet</a:t>
            </a:r>
            <a:endParaRPr lang="en-US" baseline="30000" dirty="0"/>
          </a:p>
        </p:txBody>
      </p:sp>
      <p:sp>
        <p:nvSpPr>
          <p:cNvPr id="17" name="TextBox 16"/>
          <p:cNvSpPr txBox="1"/>
          <p:nvPr/>
        </p:nvSpPr>
        <p:spPr>
          <a:xfrm>
            <a:off x="1066800" y="4038600"/>
            <a:ext cx="4961679" cy="369332"/>
          </a:xfrm>
          <a:prstGeom prst="rect">
            <a:avLst/>
          </a:prstGeom>
          <a:noFill/>
        </p:spPr>
        <p:txBody>
          <a:bodyPr wrap="none" rtlCol="0">
            <a:spAutoFit/>
          </a:bodyPr>
          <a:lstStyle/>
          <a:p>
            <a:r>
              <a:rPr lang="en-US" dirty="0"/>
              <a:t>1.26 x 10</a:t>
            </a:r>
            <a:r>
              <a:rPr lang="en-US" baseline="30000" dirty="0"/>
              <a:t>9 </a:t>
            </a:r>
            <a:r>
              <a:rPr lang="en-US" dirty="0"/>
              <a:t> cubic feet / 43560 </a:t>
            </a:r>
            <a:r>
              <a:rPr lang="en-US" dirty="0" err="1"/>
              <a:t>cf</a:t>
            </a:r>
            <a:r>
              <a:rPr lang="en-US" dirty="0"/>
              <a:t>/af = 29,000 AF</a:t>
            </a:r>
          </a:p>
        </p:txBody>
      </p:sp>
      <p:sp>
        <p:nvSpPr>
          <p:cNvPr id="18" name="TextBox 17"/>
          <p:cNvSpPr txBox="1"/>
          <p:nvPr/>
        </p:nvSpPr>
        <p:spPr>
          <a:xfrm>
            <a:off x="1066800" y="4888468"/>
            <a:ext cx="2089098" cy="369332"/>
          </a:xfrm>
          <a:prstGeom prst="rect">
            <a:avLst/>
          </a:prstGeom>
          <a:noFill/>
        </p:spPr>
        <p:txBody>
          <a:bodyPr wrap="none" rtlCol="0">
            <a:spAutoFit/>
          </a:bodyPr>
          <a:lstStyle/>
          <a:p>
            <a:r>
              <a:rPr lang="en-US" dirty="0"/>
              <a:t>Specific Yield ~</a:t>
            </a:r>
            <a:r>
              <a:rPr lang="en-US" dirty="0">
                <a:solidFill>
                  <a:srgbClr val="FFFF00"/>
                </a:solidFill>
              </a:rPr>
              <a:t>5</a:t>
            </a:r>
            <a:r>
              <a:rPr lang="en-US" dirty="0"/>
              <a:t>%</a:t>
            </a:r>
          </a:p>
        </p:txBody>
      </p:sp>
      <p:sp>
        <p:nvSpPr>
          <p:cNvPr id="19" name="TextBox 18"/>
          <p:cNvSpPr txBox="1"/>
          <p:nvPr/>
        </p:nvSpPr>
        <p:spPr>
          <a:xfrm>
            <a:off x="1066800" y="5269468"/>
            <a:ext cx="6115777" cy="369332"/>
          </a:xfrm>
          <a:prstGeom prst="rect">
            <a:avLst/>
          </a:prstGeom>
          <a:noFill/>
        </p:spPr>
        <p:txBody>
          <a:bodyPr wrap="none" rtlCol="0">
            <a:spAutoFit/>
          </a:bodyPr>
          <a:lstStyle/>
          <a:p>
            <a:r>
              <a:rPr lang="en-US" dirty="0"/>
              <a:t>31680 ft X 2000 ft X </a:t>
            </a:r>
            <a:r>
              <a:rPr lang="en-US" dirty="0">
                <a:solidFill>
                  <a:srgbClr val="FFFF00"/>
                </a:solidFill>
              </a:rPr>
              <a:t>3</a:t>
            </a:r>
            <a:r>
              <a:rPr lang="en-US" dirty="0"/>
              <a:t>000 ft X 0.0</a:t>
            </a:r>
            <a:r>
              <a:rPr lang="en-US" dirty="0">
                <a:solidFill>
                  <a:srgbClr val="FFFF00"/>
                </a:solidFill>
              </a:rPr>
              <a:t>1</a:t>
            </a:r>
            <a:r>
              <a:rPr lang="en-US" dirty="0"/>
              <a:t> = </a:t>
            </a:r>
            <a:r>
              <a:rPr lang="en-US" dirty="0">
                <a:solidFill>
                  <a:srgbClr val="FFFF00"/>
                </a:solidFill>
              </a:rPr>
              <a:t>9.50</a:t>
            </a:r>
            <a:r>
              <a:rPr lang="en-US" dirty="0"/>
              <a:t> x 10</a:t>
            </a:r>
            <a:r>
              <a:rPr lang="en-US" baseline="30000" dirty="0"/>
              <a:t>9 </a:t>
            </a:r>
            <a:r>
              <a:rPr lang="en-US" dirty="0"/>
              <a:t> cubic feet</a:t>
            </a:r>
            <a:endParaRPr lang="en-US" baseline="30000" dirty="0"/>
          </a:p>
        </p:txBody>
      </p:sp>
      <p:sp>
        <p:nvSpPr>
          <p:cNvPr id="20" name="TextBox 19"/>
          <p:cNvSpPr txBox="1"/>
          <p:nvPr/>
        </p:nvSpPr>
        <p:spPr>
          <a:xfrm>
            <a:off x="1066800" y="5650468"/>
            <a:ext cx="5089920" cy="369332"/>
          </a:xfrm>
          <a:prstGeom prst="rect">
            <a:avLst/>
          </a:prstGeom>
          <a:noFill/>
        </p:spPr>
        <p:txBody>
          <a:bodyPr wrap="none" rtlCol="0">
            <a:spAutoFit/>
          </a:bodyPr>
          <a:lstStyle/>
          <a:p>
            <a:r>
              <a:rPr lang="en-US" dirty="0">
                <a:solidFill>
                  <a:srgbClr val="FFFF00"/>
                </a:solidFill>
              </a:rPr>
              <a:t>9.50</a:t>
            </a:r>
            <a:r>
              <a:rPr lang="en-US" dirty="0"/>
              <a:t> x 10</a:t>
            </a:r>
            <a:r>
              <a:rPr lang="en-US" baseline="30000" dirty="0"/>
              <a:t>9 </a:t>
            </a:r>
            <a:r>
              <a:rPr lang="en-US" dirty="0"/>
              <a:t> cubic feet / 43560 </a:t>
            </a:r>
            <a:r>
              <a:rPr lang="en-US" dirty="0" err="1"/>
              <a:t>cf</a:t>
            </a:r>
            <a:r>
              <a:rPr lang="en-US" dirty="0"/>
              <a:t>/af = </a:t>
            </a:r>
            <a:r>
              <a:rPr lang="en-US" dirty="0">
                <a:solidFill>
                  <a:srgbClr val="FFFF00"/>
                </a:solidFill>
              </a:rPr>
              <a:t>218,000</a:t>
            </a:r>
            <a:r>
              <a:rPr lang="en-US" dirty="0"/>
              <a:t> AF</a:t>
            </a:r>
          </a:p>
        </p:txBody>
      </p:sp>
      <p:sp>
        <p:nvSpPr>
          <p:cNvPr id="24" name="Parallelogram 23"/>
          <p:cNvSpPr/>
          <p:nvPr/>
        </p:nvSpPr>
        <p:spPr>
          <a:xfrm>
            <a:off x="1600200" y="1981200"/>
            <a:ext cx="4291644" cy="1752600"/>
          </a:xfrm>
          <a:prstGeom prst="parallelogram">
            <a:avLst>
              <a:gd name="adj" fmla="val 23274"/>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p:nvSpPr>
        <p:spPr>
          <a:xfrm rot="8757110">
            <a:off x="4970408" y="2048600"/>
            <a:ext cx="1980439" cy="1236799"/>
          </a:xfrm>
          <a:prstGeom prst="parallelogram">
            <a:avLst>
              <a:gd name="adj" fmla="val 110889"/>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16995046">
            <a:off x="5627955" y="2424408"/>
            <a:ext cx="889987" cy="369332"/>
          </a:xfrm>
          <a:prstGeom prst="rect">
            <a:avLst/>
          </a:prstGeom>
          <a:noFill/>
        </p:spPr>
        <p:txBody>
          <a:bodyPr wrap="none" rtlCol="0">
            <a:spAutoFit/>
          </a:bodyPr>
          <a:lstStyle/>
          <a:p>
            <a:r>
              <a:rPr lang="en-US" dirty="0">
                <a:solidFill>
                  <a:srgbClr val="FFFF00"/>
                </a:solidFill>
              </a:rPr>
              <a:t>3000 ft</a:t>
            </a:r>
          </a:p>
        </p:txBody>
      </p:sp>
      <p:pic>
        <p:nvPicPr>
          <p:cNvPr id="30" name="Picture 7" descr="KG symbol with text.jpg"/>
          <p:cNvPicPr>
            <a:picLocks noChangeAspect="1"/>
          </p:cNvPicPr>
          <p:nvPr/>
        </p:nvPicPr>
        <p:blipFill>
          <a:blip r:embed="rId4" cstate="print"/>
          <a:srcRect/>
          <a:stretch>
            <a:fillRect/>
          </a:stretch>
        </p:blipFill>
        <p:spPr bwMode="auto">
          <a:xfrm>
            <a:off x="8686801" y="6486938"/>
            <a:ext cx="457199" cy="371060"/>
          </a:xfrm>
          <a:prstGeom prst="rect">
            <a:avLst/>
          </a:prstGeom>
          <a:noFill/>
          <a:ln w="9525">
            <a:noFill/>
            <a:miter lim="800000"/>
            <a:headEnd/>
            <a:tailEnd/>
          </a:ln>
        </p:spPr>
      </p:pic>
    </p:spTree>
    <p:extLst>
      <p:ext uri="{BB962C8B-B14F-4D97-AF65-F5344CB8AC3E}">
        <p14:creationId xmlns:p14="http://schemas.microsoft.com/office/powerpoint/2010/main" val="82886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9217"/>
                                        </p:tgtEl>
                                      </p:cBhvr>
                                    </p:animEffect>
                                    <p:set>
                                      <p:cBhvr>
                                        <p:cTn id="12" dur="1" fill="hold">
                                          <p:stCondLst>
                                            <p:cond delay="499"/>
                                          </p:stCondLst>
                                        </p:cTn>
                                        <p:tgtEl>
                                          <p:spTgt spid="92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dissolv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dissolv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dissolv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dissolve">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dissolv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4" grpId="0"/>
      <p:bldP spid="6" grpId="0" animBg="1"/>
      <p:bldP spid="7" grpId="0"/>
      <p:bldP spid="9" grpId="0"/>
      <p:bldP spid="12" grpId="0" animBg="1"/>
      <p:bldP spid="13" grpId="0" animBg="1"/>
      <p:bldP spid="14" grpId="0" animBg="1"/>
      <p:bldP spid="15" grpId="0"/>
      <p:bldP spid="16" grpId="0"/>
      <p:bldP spid="17" grpId="0"/>
      <p:bldP spid="18" grpId="0"/>
      <p:bldP spid="19" grpId="0"/>
      <p:bldP spid="20" grpId="0"/>
      <p:bldP spid="24" grpId="0" animBg="1"/>
      <p:bldP spid="25" grpId="0" animBg="1"/>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44063" y="609600"/>
            <a:ext cx="9188063" cy="5538788"/>
          </a:xfrm>
          <a:prstGeom prst="rect">
            <a:avLst/>
          </a:prstGeom>
          <a:noFill/>
          <a:ln w="9525">
            <a:noFill/>
            <a:miter lim="800000"/>
            <a:headEnd/>
            <a:tailEnd/>
          </a:ln>
        </p:spPr>
      </p:pic>
      <p:sp>
        <p:nvSpPr>
          <p:cNvPr id="4" name="Freeform 3"/>
          <p:cNvSpPr/>
          <p:nvPr/>
        </p:nvSpPr>
        <p:spPr>
          <a:xfrm>
            <a:off x="4835678" y="2717321"/>
            <a:ext cx="1064790" cy="122022"/>
          </a:xfrm>
          <a:custGeom>
            <a:avLst/>
            <a:gdLst>
              <a:gd name="connsiteX0" fmla="*/ 3741 w 1064790"/>
              <a:gd name="connsiteY0" fmla="*/ 0 h 122022"/>
              <a:gd name="connsiteX1" fmla="*/ 29620 w 1064790"/>
              <a:gd name="connsiteY1" fmla="*/ 8626 h 122022"/>
              <a:gd name="connsiteX2" fmla="*/ 64126 w 1064790"/>
              <a:gd name="connsiteY2" fmla="*/ 112143 h 122022"/>
              <a:gd name="connsiteX3" fmla="*/ 262533 w 1064790"/>
              <a:gd name="connsiteY3" fmla="*/ 103517 h 122022"/>
              <a:gd name="connsiteX4" fmla="*/ 322918 w 1064790"/>
              <a:gd name="connsiteY4" fmla="*/ 94890 h 122022"/>
              <a:gd name="connsiteX5" fmla="*/ 400556 w 1064790"/>
              <a:gd name="connsiteY5" fmla="*/ 86264 h 122022"/>
              <a:gd name="connsiteX6" fmla="*/ 598964 w 1064790"/>
              <a:gd name="connsiteY6" fmla="*/ 94890 h 122022"/>
              <a:gd name="connsiteX7" fmla="*/ 667975 w 1064790"/>
              <a:gd name="connsiteY7" fmla="*/ 103517 h 122022"/>
              <a:gd name="connsiteX8" fmla="*/ 728360 w 1064790"/>
              <a:gd name="connsiteY8" fmla="*/ 112143 h 122022"/>
              <a:gd name="connsiteX9" fmla="*/ 1064790 w 1064790"/>
              <a:gd name="connsiteY9" fmla="*/ 112143 h 1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790" h="122022">
                <a:moveTo>
                  <a:pt x="3741" y="0"/>
                </a:moveTo>
                <a:cubicBezTo>
                  <a:pt x="12367" y="2875"/>
                  <a:pt x="26745" y="0"/>
                  <a:pt x="29620" y="8626"/>
                </a:cubicBezTo>
                <a:cubicBezTo>
                  <a:pt x="67419" y="122022"/>
                  <a:pt x="0" y="90768"/>
                  <a:pt x="64126" y="112143"/>
                </a:cubicBezTo>
                <a:cubicBezTo>
                  <a:pt x="130262" y="109268"/>
                  <a:pt x="196481" y="107920"/>
                  <a:pt x="262533" y="103517"/>
                </a:cubicBezTo>
                <a:cubicBezTo>
                  <a:pt x="282821" y="102164"/>
                  <a:pt x="302742" y="97412"/>
                  <a:pt x="322918" y="94890"/>
                </a:cubicBezTo>
                <a:cubicBezTo>
                  <a:pt x="348755" y="91660"/>
                  <a:pt x="374677" y="89139"/>
                  <a:pt x="400556" y="86264"/>
                </a:cubicBezTo>
                <a:cubicBezTo>
                  <a:pt x="466692" y="89139"/>
                  <a:pt x="532903" y="90628"/>
                  <a:pt x="598964" y="94890"/>
                </a:cubicBezTo>
                <a:cubicBezTo>
                  <a:pt x="622099" y="96383"/>
                  <a:pt x="644996" y="100453"/>
                  <a:pt x="667975" y="103517"/>
                </a:cubicBezTo>
                <a:cubicBezTo>
                  <a:pt x="688129" y="106204"/>
                  <a:pt x="708032" y="111701"/>
                  <a:pt x="728360" y="112143"/>
                </a:cubicBezTo>
                <a:cubicBezTo>
                  <a:pt x="840477" y="114580"/>
                  <a:pt x="952647" y="112143"/>
                  <a:pt x="1064790" y="112143"/>
                </a:cubicBezTo>
              </a:path>
            </a:pathLst>
          </a:custGeom>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7" descr="KG symbol with text.jpg"/>
          <p:cNvPicPr>
            <a:picLocks noChangeAspect="1"/>
          </p:cNvPicPr>
          <p:nvPr/>
        </p:nvPicPr>
        <p:blipFill>
          <a:blip r:embed="rId3" cstate="print"/>
          <a:srcRect/>
          <a:stretch>
            <a:fillRect/>
          </a:stretch>
        </p:blipFill>
        <p:spPr bwMode="auto">
          <a:xfrm>
            <a:off x="8686801" y="6486938"/>
            <a:ext cx="457199" cy="371060"/>
          </a:xfrm>
          <a:prstGeom prst="rect">
            <a:avLst/>
          </a:prstGeom>
          <a:noFill/>
          <a:ln w="9525">
            <a:noFill/>
            <a:miter lim="800000"/>
            <a:headEnd/>
            <a:tailEnd/>
          </a:ln>
        </p:spPr>
      </p:pic>
      <p:sp>
        <p:nvSpPr>
          <p:cNvPr id="2" name="Rectangle 1"/>
          <p:cNvSpPr/>
          <p:nvPr/>
        </p:nvSpPr>
        <p:spPr>
          <a:xfrm>
            <a:off x="4724400" y="2717321"/>
            <a:ext cx="45719" cy="864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03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23327" y="838200"/>
            <a:ext cx="9167327" cy="4800600"/>
          </a:xfrm>
          <a:prstGeom prst="rect">
            <a:avLst/>
          </a:prstGeom>
          <a:noFill/>
          <a:ln w="9525">
            <a:noFill/>
            <a:miter lim="800000"/>
            <a:headEnd/>
            <a:tailEnd/>
          </a:ln>
        </p:spPr>
      </p:pic>
      <p:pic>
        <p:nvPicPr>
          <p:cNvPr id="3" name="Picture 7" descr="KG symbol with text.jpg">
            <a:extLst>
              <a:ext uri="{FF2B5EF4-FFF2-40B4-BE49-F238E27FC236}">
                <a16:creationId xmlns:a16="http://schemas.microsoft.com/office/drawing/2014/main" id="{F463220E-B05C-4B4C-A0F4-A5EA681F5128}"/>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extLst>
      <p:ext uri="{BB962C8B-B14F-4D97-AF65-F5344CB8AC3E}">
        <p14:creationId xmlns:p14="http://schemas.microsoft.com/office/powerpoint/2010/main" val="4138974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57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pic>
        <p:nvPicPr>
          <p:cNvPr id="3" name="Picture 7" descr="KG symbol with text.jpg">
            <a:extLst>
              <a:ext uri="{FF2B5EF4-FFF2-40B4-BE49-F238E27FC236}">
                <a16:creationId xmlns:a16="http://schemas.microsoft.com/office/drawing/2014/main" id="{36A7BBA0-943E-4367-AC70-18C040B7D11D}"/>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extLst>
      <p:ext uri="{BB962C8B-B14F-4D97-AF65-F5344CB8AC3E}">
        <p14:creationId xmlns:p14="http://schemas.microsoft.com/office/powerpoint/2010/main" val="2570319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885.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pic>
        <p:nvPicPr>
          <p:cNvPr id="3" name="Picture 7" descr="KG symbol with text.jpg">
            <a:extLst>
              <a:ext uri="{FF2B5EF4-FFF2-40B4-BE49-F238E27FC236}">
                <a16:creationId xmlns:a16="http://schemas.microsoft.com/office/drawing/2014/main" id="{3178446C-A30F-4F42-A82E-C1DFA194DB31}"/>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extLst>
      <p:ext uri="{BB962C8B-B14F-4D97-AF65-F5344CB8AC3E}">
        <p14:creationId xmlns:p14="http://schemas.microsoft.com/office/powerpoint/2010/main" val="2531469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40D508-F7AE-45B6-8F5C-836E5FD68C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7" descr="KG symbol with text.jpg">
            <a:extLst>
              <a:ext uri="{FF2B5EF4-FFF2-40B4-BE49-F238E27FC236}">
                <a16:creationId xmlns:a16="http://schemas.microsoft.com/office/drawing/2014/main" id="{3F0D5EC8-DA6A-46E6-8729-AAF64C7369F4}"/>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extLst>
      <p:ext uri="{BB962C8B-B14F-4D97-AF65-F5344CB8AC3E}">
        <p14:creationId xmlns:p14="http://schemas.microsoft.com/office/powerpoint/2010/main" val="4077012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087798-510E-4E42-B470-BB4A910A98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pic>
        <p:nvPicPr>
          <p:cNvPr id="5" name="Picture 7" descr="KG symbol with text.jpg">
            <a:extLst>
              <a:ext uri="{FF2B5EF4-FFF2-40B4-BE49-F238E27FC236}">
                <a16:creationId xmlns:a16="http://schemas.microsoft.com/office/drawing/2014/main" id="{0C30889D-7AF1-4772-B882-69B8E4EBC523}"/>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extLst>
      <p:ext uri="{BB962C8B-B14F-4D97-AF65-F5344CB8AC3E}">
        <p14:creationId xmlns:p14="http://schemas.microsoft.com/office/powerpoint/2010/main" val="834724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Matilija Horizontal Bores </a:t>
            </a:r>
          </a:p>
        </p:txBody>
      </p:sp>
      <p:sp>
        <p:nvSpPr>
          <p:cNvPr id="3" name="Content Placeholder 2"/>
          <p:cNvSpPr>
            <a:spLocks noGrp="1"/>
          </p:cNvSpPr>
          <p:nvPr>
            <p:ph sz="half" idx="1"/>
          </p:nvPr>
        </p:nvSpPr>
        <p:spPr/>
        <p:txBody>
          <a:bodyPr/>
          <a:lstStyle/>
          <a:p>
            <a:r>
              <a:rPr lang="en-US" dirty="0"/>
              <a:t>Preliminary estimates of up to 8,000 AF per year</a:t>
            </a:r>
          </a:p>
          <a:p>
            <a:r>
              <a:rPr lang="en-US" dirty="0"/>
              <a:t>Used only when triggers of drought are met</a:t>
            </a:r>
          </a:p>
          <a:p>
            <a:r>
              <a:rPr lang="en-US" dirty="0"/>
              <a:t>Recharged during wet periods</a:t>
            </a:r>
          </a:p>
          <a:p>
            <a:r>
              <a:rPr lang="en-US" dirty="0"/>
              <a:t>Wells shut-in during wet periods to allow for replenishment</a:t>
            </a:r>
          </a:p>
        </p:txBody>
      </p:sp>
      <p:sp>
        <p:nvSpPr>
          <p:cNvPr id="4" name="Content Placeholder 3"/>
          <p:cNvSpPr>
            <a:spLocks noGrp="1"/>
          </p:cNvSpPr>
          <p:nvPr>
            <p:ph sz="half" idx="2"/>
          </p:nvPr>
        </p:nvSpPr>
        <p:spPr/>
        <p:txBody>
          <a:bodyPr/>
          <a:lstStyle/>
          <a:p>
            <a:r>
              <a:rPr lang="en-US" dirty="0"/>
              <a:t>Pilot Project</a:t>
            </a:r>
          </a:p>
          <a:p>
            <a:r>
              <a:rPr lang="en-US" dirty="0"/>
              <a:t>USDA FS 299 permit</a:t>
            </a:r>
          </a:p>
          <a:p>
            <a:endParaRPr lang="en-US" dirty="0"/>
          </a:p>
          <a:p>
            <a:endParaRPr lang="en-US" dirty="0"/>
          </a:p>
          <a:p>
            <a:r>
              <a:rPr lang="en-US" dirty="0"/>
              <a:t>ES/EIR/CEQA/NEPA compliance</a:t>
            </a:r>
          </a:p>
          <a:p>
            <a:r>
              <a:rPr lang="en-US" dirty="0"/>
              <a:t>Intensive study to inform</a:t>
            </a:r>
          </a:p>
          <a:p>
            <a:r>
              <a:rPr lang="en-US" dirty="0"/>
              <a:t>Water Rights</a:t>
            </a:r>
          </a:p>
          <a:p>
            <a:endParaRPr lang="en-US" dirty="0"/>
          </a:p>
        </p:txBody>
      </p:sp>
      <p:pic>
        <p:nvPicPr>
          <p:cNvPr id="41986" name="Picture 2"/>
          <p:cNvPicPr>
            <a:picLocks noChangeAspect="1" noChangeArrowheads="1"/>
          </p:cNvPicPr>
          <p:nvPr/>
        </p:nvPicPr>
        <p:blipFill>
          <a:blip r:embed="rId2" cstate="print"/>
          <a:srcRect/>
          <a:stretch>
            <a:fillRect/>
          </a:stretch>
        </p:blipFill>
        <p:spPr bwMode="auto">
          <a:xfrm>
            <a:off x="4648200" y="2667000"/>
            <a:ext cx="4119563" cy="586575"/>
          </a:xfrm>
          <a:prstGeom prst="rect">
            <a:avLst/>
          </a:prstGeom>
          <a:noFill/>
          <a:ln w="9525">
            <a:noFill/>
            <a:miter lim="800000"/>
            <a:headEnd/>
            <a:tailEnd/>
          </a:ln>
        </p:spPr>
      </p:pic>
      <p:pic>
        <p:nvPicPr>
          <p:cNvPr id="7" name="Picture 7" descr="KG symbol with text.jpg"/>
          <p:cNvPicPr>
            <a:picLocks noChangeAspect="1"/>
          </p:cNvPicPr>
          <p:nvPr/>
        </p:nvPicPr>
        <p:blipFill>
          <a:blip r:embed="rId3" cstate="print"/>
          <a:srcRect/>
          <a:stretch>
            <a:fillRect/>
          </a:stretch>
        </p:blipFill>
        <p:spPr bwMode="auto">
          <a:xfrm>
            <a:off x="8686801" y="6486938"/>
            <a:ext cx="457199" cy="371060"/>
          </a:xfrm>
          <a:prstGeom prst="rect">
            <a:avLst/>
          </a:prstGeom>
          <a:noFill/>
          <a:ln w="9525">
            <a:noFill/>
            <a:miter lim="800000"/>
            <a:headEnd/>
            <a:tailEnd/>
          </a:ln>
        </p:spPr>
      </p:pic>
    </p:spTree>
    <p:extLst>
      <p:ext uri="{BB962C8B-B14F-4D97-AF65-F5344CB8AC3E}">
        <p14:creationId xmlns:p14="http://schemas.microsoft.com/office/powerpoint/2010/main" val="29449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Water Project Intertie</a:t>
            </a:r>
          </a:p>
        </p:txBody>
      </p:sp>
      <p:sp>
        <p:nvSpPr>
          <p:cNvPr id="3" name="Content Placeholder 2"/>
          <p:cNvSpPr>
            <a:spLocks noGrp="1"/>
          </p:cNvSpPr>
          <p:nvPr>
            <p:ph sz="half" idx="1"/>
          </p:nvPr>
        </p:nvSpPr>
        <p:spPr/>
        <p:txBody>
          <a:bodyPr/>
          <a:lstStyle/>
          <a:p>
            <a:r>
              <a:rPr lang="en-US" dirty="0"/>
              <a:t>City of Ventura</a:t>
            </a:r>
          </a:p>
          <a:p>
            <a:r>
              <a:rPr lang="en-US" dirty="0"/>
              <a:t>Calleguas MWD</a:t>
            </a:r>
          </a:p>
          <a:p>
            <a:r>
              <a:rPr lang="en-US" dirty="0"/>
              <a:t>Reliable …</a:t>
            </a:r>
          </a:p>
          <a:p>
            <a:r>
              <a:rPr lang="en-US" dirty="0"/>
              <a:t>5000 AFY	</a:t>
            </a:r>
          </a:p>
          <a:p>
            <a:endParaRPr lang="en-US" dirty="0"/>
          </a:p>
          <a:p>
            <a:endParaRPr lang="en-US" dirty="0"/>
          </a:p>
        </p:txBody>
      </p:sp>
      <p:sp>
        <p:nvSpPr>
          <p:cNvPr id="4" name="Content Placeholder 3"/>
          <p:cNvSpPr>
            <a:spLocks noGrp="1"/>
          </p:cNvSpPr>
          <p:nvPr>
            <p:ph sz="half" idx="2"/>
          </p:nvPr>
        </p:nvSpPr>
        <p:spPr/>
        <p:txBody>
          <a:bodyPr/>
          <a:lstStyle/>
          <a:p>
            <a:r>
              <a:rPr lang="en-US" dirty="0"/>
              <a:t>3 to 5 year time frame</a:t>
            </a:r>
          </a:p>
          <a:p>
            <a:r>
              <a:rPr lang="en-US" dirty="0"/>
              <a:t>Offset lake demand</a:t>
            </a:r>
          </a:p>
        </p:txBody>
      </p:sp>
      <p:pic>
        <p:nvPicPr>
          <p:cNvPr id="6" name="Picture 7" descr="KG symbol with text.jpg"/>
          <p:cNvPicPr>
            <a:picLocks noChangeAspect="1"/>
          </p:cNvPicPr>
          <p:nvPr/>
        </p:nvPicPr>
        <p:blipFill>
          <a:blip r:embed="rId2" cstate="print"/>
          <a:srcRect/>
          <a:stretch>
            <a:fillRect/>
          </a:stretch>
        </p:blipFill>
        <p:spPr bwMode="auto">
          <a:xfrm>
            <a:off x="8686801" y="6486938"/>
            <a:ext cx="457199" cy="37106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Water Project Intertie</a:t>
            </a:r>
          </a:p>
        </p:txBody>
      </p:sp>
      <p:pic>
        <p:nvPicPr>
          <p:cNvPr id="6" name="Picture 7" descr="KG symbol with text.jpg"/>
          <p:cNvPicPr>
            <a:picLocks noChangeAspect="1"/>
          </p:cNvPicPr>
          <p:nvPr/>
        </p:nvPicPr>
        <p:blipFill>
          <a:blip r:embed="rId2" cstate="print"/>
          <a:srcRect/>
          <a:stretch>
            <a:fillRect/>
          </a:stretch>
        </p:blipFill>
        <p:spPr bwMode="auto">
          <a:xfrm>
            <a:off x="8686801" y="6486938"/>
            <a:ext cx="457199" cy="371060"/>
          </a:xfrm>
          <a:prstGeom prst="rect">
            <a:avLst/>
          </a:prstGeom>
          <a:noFill/>
          <a:ln w="9525">
            <a:noFill/>
            <a:miter lim="800000"/>
            <a:headEnd/>
            <a:tailEnd/>
          </a:ln>
        </p:spPr>
      </p:pic>
      <p:pic>
        <p:nvPicPr>
          <p:cNvPr id="12" name="Content Placeholder 11"/>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051" t="4475" r="7401" b="52873"/>
          <a:stretch/>
        </p:blipFill>
        <p:spPr>
          <a:xfrm>
            <a:off x="120316" y="1676400"/>
            <a:ext cx="8967537" cy="3276600"/>
          </a:xfrm>
        </p:spPr>
      </p:pic>
      <p:sp>
        <p:nvSpPr>
          <p:cNvPr id="13" name="Content Placeholder 12"/>
          <p:cNvSpPr>
            <a:spLocks noGrp="1"/>
          </p:cNvSpPr>
          <p:nvPr>
            <p:ph sz="half" idx="1"/>
          </p:nvPr>
        </p:nvSpPr>
        <p:spPr/>
        <p:txBody>
          <a:bodyPr/>
          <a:lstStyle/>
          <a:p>
            <a:endParaRPr lang="en-US"/>
          </a:p>
        </p:txBody>
      </p:sp>
    </p:spTree>
    <p:extLst>
      <p:ext uri="{BB962C8B-B14F-4D97-AF65-F5344CB8AC3E}">
        <p14:creationId xmlns:p14="http://schemas.microsoft.com/office/powerpoint/2010/main" val="163155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225425" y="0"/>
            <a:ext cx="8609013" cy="736600"/>
          </a:xfrm>
          <a:prstGeom prst="rect">
            <a:avLst/>
          </a:prstGeom>
          <a:noFill/>
          <a:ln w="9525">
            <a:noFill/>
            <a:miter lim="800000"/>
            <a:headEnd/>
            <a:tailEnd/>
          </a:ln>
          <a:effectLst/>
        </p:spPr>
        <p:txBody>
          <a:bodyPr anchor="ctr"/>
          <a:lstStyle/>
          <a:p>
            <a:pPr eaLnBrk="1" hangingPunct="1"/>
            <a:endParaRPr lang="en-US" i="1" dirty="0">
              <a:effectLst>
                <a:outerShdw blurRad="38100" dist="38100" dir="2700000" algn="tl">
                  <a:srgbClr val="000000"/>
                </a:outerShdw>
              </a:effectLst>
              <a:latin typeface="Times New Roman" pitchFamily="18" charset="0"/>
            </a:endParaRPr>
          </a:p>
        </p:txBody>
      </p:sp>
      <p:pic>
        <p:nvPicPr>
          <p:cNvPr id="116739" name="Picture 3"/>
          <p:cNvPicPr>
            <a:picLocks noChangeAspect="1" noChangeArrowheads="1"/>
          </p:cNvPicPr>
          <p:nvPr/>
        </p:nvPicPr>
        <p:blipFill>
          <a:blip r:embed="rId4" cstate="print"/>
          <a:srcRect/>
          <a:stretch>
            <a:fillRect/>
          </a:stretch>
        </p:blipFill>
        <p:spPr bwMode="auto">
          <a:xfrm>
            <a:off x="0" y="711200"/>
            <a:ext cx="9144000" cy="6100763"/>
          </a:xfrm>
          <a:prstGeom prst="rect">
            <a:avLst/>
          </a:prstGeom>
          <a:noFill/>
          <a:ln w="12700">
            <a:noFill/>
            <a:miter lim="800000"/>
            <a:headEnd/>
            <a:tailEnd/>
          </a:ln>
          <a:effectLst/>
        </p:spPr>
      </p:pic>
      <p:graphicFrame>
        <p:nvGraphicFramePr>
          <p:cNvPr id="116740" name="Object 4"/>
          <p:cNvGraphicFramePr>
            <a:graphicFrameLocks noChangeAspect="1"/>
          </p:cNvGraphicFramePr>
          <p:nvPr/>
        </p:nvGraphicFramePr>
        <p:xfrm>
          <a:off x="3689350" y="0"/>
          <a:ext cx="2867025" cy="1628775"/>
        </p:xfrm>
        <a:graphic>
          <a:graphicData uri="http://schemas.openxmlformats.org/presentationml/2006/ole">
            <mc:AlternateContent xmlns:mc="http://schemas.openxmlformats.org/markup-compatibility/2006">
              <mc:Choice xmlns:v="urn:schemas-microsoft-com:vml" Requires="v">
                <p:oleObj spid="_x0000_s45156" name="Chart" r:id="rId5" imgW="2867025" imgH="1628851" progId="">
                  <p:embed/>
                </p:oleObj>
              </mc:Choice>
              <mc:Fallback>
                <p:oleObj name="Chart" r:id="rId5" imgW="2867025" imgH="1628851" progId="">
                  <p:embed/>
                  <p:pic>
                    <p:nvPicPr>
                      <p:cNvPr id="0"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9350" y="0"/>
                        <a:ext cx="28670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1" name="Object 5"/>
          <p:cNvGraphicFramePr>
            <a:graphicFrameLocks noChangeAspect="1"/>
          </p:cNvGraphicFramePr>
          <p:nvPr/>
        </p:nvGraphicFramePr>
        <p:xfrm>
          <a:off x="2112963" y="5191125"/>
          <a:ext cx="2914650" cy="1666875"/>
        </p:xfrm>
        <a:graphic>
          <a:graphicData uri="http://schemas.openxmlformats.org/presentationml/2006/ole">
            <mc:AlternateContent xmlns:mc="http://schemas.openxmlformats.org/markup-compatibility/2006">
              <mc:Choice xmlns:v="urn:schemas-microsoft-com:vml" Requires="v">
                <p:oleObj spid="_x0000_s45157" name="Chart" r:id="rId7" imgW="2914650" imgH="1667053" progId="">
                  <p:embed/>
                </p:oleObj>
              </mc:Choice>
              <mc:Fallback>
                <p:oleObj name="Chart" r:id="rId7" imgW="2914650" imgH="1667053" progId="">
                  <p:embed/>
                  <p:pic>
                    <p:nvPicPr>
                      <p:cNvPr id="0" name="Picture 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2963" y="5191125"/>
                        <a:ext cx="29146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2" name="Object 6"/>
          <p:cNvGraphicFramePr>
            <a:graphicFrameLocks noChangeAspect="1"/>
          </p:cNvGraphicFramePr>
          <p:nvPr/>
        </p:nvGraphicFramePr>
        <p:xfrm>
          <a:off x="6224588" y="4700588"/>
          <a:ext cx="2752725" cy="1724025"/>
        </p:xfrm>
        <a:graphic>
          <a:graphicData uri="http://schemas.openxmlformats.org/presentationml/2006/ole">
            <mc:AlternateContent xmlns:mc="http://schemas.openxmlformats.org/markup-compatibility/2006">
              <mc:Choice xmlns:v="urn:schemas-microsoft-com:vml" Requires="v">
                <p:oleObj spid="_x0000_s45158" name="Chart" r:id="rId9" imgW="2752725" imgH="1723949" progId="">
                  <p:embed/>
                </p:oleObj>
              </mc:Choice>
              <mc:Fallback>
                <p:oleObj name="Chart" r:id="rId9" imgW="2752725" imgH="1723949" progId="">
                  <p:embed/>
                  <p:pic>
                    <p:nvPicPr>
                      <p:cNvPr id="0" name="Picture 4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4588" y="4700588"/>
                        <a:ext cx="275272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3" name="Object 7"/>
          <p:cNvGraphicFramePr>
            <a:graphicFrameLocks noChangeAspect="1"/>
          </p:cNvGraphicFramePr>
          <p:nvPr/>
        </p:nvGraphicFramePr>
        <p:xfrm>
          <a:off x="2101850" y="3394075"/>
          <a:ext cx="2847975" cy="1638300"/>
        </p:xfrm>
        <a:graphic>
          <a:graphicData uri="http://schemas.openxmlformats.org/presentationml/2006/ole">
            <mc:AlternateContent xmlns:mc="http://schemas.openxmlformats.org/markup-compatibility/2006">
              <mc:Choice xmlns:v="urn:schemas-microsoft-com:vml" Requires="v">
                <p:oleObj spid="_x0000_s45159" name="Chart" r:id="rId11" imgW="2847975" imgH="1638198" progId="">
                  <p:embed/>
                </p:oleObj>
              </mc:Choice>
              <mc:Fallback>
                <p:oleObj name="Chart" r:id="rId11" imgW="2847975" imgH="1638198" progId="">
                  <p:embed/>
                  <p:pic>
                    <p:nvPicPr>
                      <p:cNvPr id="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1850" y="3394075"/>
                        <a:ext cx="284797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4" name="Object 8"/>
          <p:cNvGraphicFramePr>
            <a:graphicFrameLocks noChangeAspect="1"/>
          </p:cNvGraphicFramePr>
          <p:nvPr/>
        </p:nvGraphicFramePr>
        <p:xfrm>
          <a:off x="6086475" y="2940050"/>
          <a:ext cx="2952750" cy="1619250"/>
        </p:xfrm>
        <a:graphic>
          <a:graphicData uri="http://schemas.openxmlformats.org/presentationml/2006/ole">
            <mc:AlternateContent xmlns:mc="http://schemas.openxmlformats.org/markup-compatibility/2006">
              <mc:Choice xmlns:v="urn:schemas-microsoft-com:vml" Requires="v">
                <p:oleObj spid="_x0000_s45160" name="Chart" r:id="rId13" imgW="2952750" imgH="1619098" progId="">
                  <p:embed/>
                </p:oleObj>
              </mc:Choice>
              <mc:Fallback>
                <p:oleObj name="Chart" r:id="rId13" imgW="2952750" imgH="1619098" progId="">
                  <p:embed/>
                  <p:pic>
                    <p:nvPicPr>
                      <p:cNvPr id="0" name="Picture 4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86475" y="2940050"/>
                        <a:ext cx="29527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5" name="Object 9"/>
          <p:cNvGraphicFramePr>
            <a:graphicFrameLocks noChangeAspect="1"/>
          </p:cNvGraphicFramePr>
          <p:nvPr/>
        </p:nvGraphicFramePr>
        <p:xfrm>
          <a:off x="2151063" y="1776413"/>
          <a:ext cx="2838450" cy="1666875"/>
        </p:xfrm>
        <a:graphic>
          <a:graphicData uri="http://schemas.openxmlformats.org/presentationml/2006/ole">
            <mc:AlternateContent xmlns:mc="http://schemas.openxmlformats.org/markup-compatibility/2006">
              <mc:Choice xmlns:v="urn:schemas-microsoft-com:vml" Requires="v">
                <p:oleObj spid="_x0000_s45161" name="Chart" r:id="rId15" imgW="2838450" imgH="1667053" progId="">
                  <p:embed/>
                </p:oleObj>
              </mc:Choice>
              <mc:Fallback>
                <p:oleObj name="Chart" r:id="rId15" imgW="2838450" imgH="1667053" progId="">
                  <p:embed/>
                  <p:pic>
                    <p:nvPicPr>
                      <p:cNvPr id="0" name="Picture 4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1063" y="1776413"/>
                        <a:ext cx="28384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6" name="Object 10"/>
          <p:cNvGraphicFramePr>
            <a:graphicFrameLocks noChangeAspect="1"/>
          </p:cNvGraphicFramePr>
          <p:nvPr/>
        </p:nvGraphicFramePr>
        <p:xfrm>
          <a:off x="6043613" y="1162050"/>
          <a:ext cx="2962275" cy="1695450"/>
        </p:xfrm>
        <a:graphic>
          <a:graphicData uri="http://schemas.openxmlformats.org/presentationml/2006/ole">
            <mc:AlternateContent xmlns:mc="http://schemas.openxmlformats.org/markup-compatibility/2006">
              <mc:Choice xmlns:v="urn:schemas-microsoft-com:vml" Requires="v">
                <p:oleObj spid="_x0000_s45162" name="Chart" r:id="rId17" imgW="2962275" imgH="1695501" progId="">
                  <p:embed/>
                </p:oleObj>
              </mc:Choice>
              <mc:Fallback>
                <p:oleObj name="Chart" r:id="rId17" imgW="2962275" imgH="1695501" progId="">
                  <p:embed/>
                  <p:pic>
                    <p:nvPicPr>
                      <p:cNvPr id="0" name="Picture 5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43613" y="1162050"/>
                        <a:ext cx="296227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itle 1"/>
          <p:cNvSpPr>
            <a:spLocks noGrp="1"/>
          </p:cNvSpPr>
          <p:nvPr>
            <p:ph type="title"/>
          </p:nvPr>
        </p:nvSpPr>
        <p:spPr>
          <a:xfrm>
            <a:off x="533400" y="0"/>
            <a:ext cx="2667000" cy="1143000"/>
          </a:xfrm>
        </p:spPr>
        <p:txBody>
          <a:bodyPr/>
          <a:lstStyle/>
          <a:p>
            <a:r>
              <a:rPr lang="en-US" b="1" dirty="0">
                <a:solidFill>
                  <a:schemeClr val="bg1"/>
                </a:solidFill>
              </a:rPr>
              <a:t>Ojai </a:t>
            </a:r>
            <a:r>
              <a:rPr lang="en-US" b="1" dirty="0" err="1">
                <a:solidFill>
                  <a:schemeClr val="bg1"/>
                </a:solidFill>
              </a:rPr>
              <a:t>Desalter</a:t>
            </a:r>
            <a:endParaRPr lang="en-US" b="1" dirty="0">
              <a:solidFill>
                <a:schemeClr val="bg1"/>
              </a:solidFill>
            </a:endParaRPr>
          </a:p>
        </p:txBody>
      </p:sp>
      <p:pic>
        <p:nvPicPr>
          <p:cNvPr id="13" name="Picture 7" descr="KG symbol with text.jpg"/>
          <p:cNvPicPr>
            <a:picLocks noChangeAspect="1"/>
          </p:cNvPicPr>
          <p:nvPr/>
        </p:nvPicPr>
        <p:blipFill>
          <a:blip r:embed="rId19" cstate="print"/>
          <a:srcRect/>
          <a:stretch>
            <a:fillRect/>
          </a:stretch>
        </p:blipFill>
        <p:spPr bwMode="auto">
          <a:xfrm>
            <a:off x="8686801" y="6486938"/>
            <a:ext cx="457199" cy="3710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741"/>
                                        </p:tgtEl>
                                        <p:attrNameLst>
                                          <p:attrName>style.visibility</p:attrName>
                                        </p:attrNameLst>
                                      </p:cBhvr>
                                      <p:to>
                                        <p:strVal val="visible"/>
                                      </p:to>
                                    </p:set>
                                    <p:anim calcmode="lin" valueType="num">
                                      <p:cBhvr additive="base">
                                        <p:cTn id="7" dur="500" fill="hold"/>
                                        <p:tgtEl>
                                          <p:spTgt spid="116741"/>
                                        </p:tgtEl>
                                        <p:attrNameLst>
                                          <p:attrName>ppt_x</p:attrName>
                                        </p:attrNameLst>
                                      </p:cBhvr>
                                      <p:tavLst>
                                        <p:tav tm="0">
                                          <p:val>
                                            <p:strVal val="#ppt_x"/>
                                          </p:val>
                                        </p:tav>
                                        <p:tav tm="100000">
                                          <p:val>
                                            <p:strVal val="#ppt_x"/>
                                          </p:val>
                                        </p:tav>
                                      </p:tavLst>
                                    </p:anim>
                                    <p:anim calcmode="lin" valueType="num">
                                      <p:cBhvr additive="base">
                                        <p:cTn id="8" dur="500" fill="hold"/>
                                        <p:tgtEl>
                                          <p:spTgt spid="116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6742"/>
                                        </p:tgtEl>
                                        <p:attrNameLst>
                                          <p:attrName>style.visibility</p:attrName>
                                        </p:attrNameLst>
                                      </p:cBhvr>
                                      <p:to>
                                        <p:strVal val="visible"/>
                                      </p:to>
                                    </p:set>
                                    <p:anim calcmode="lin" valueType="num">
                                      <p:cBhvr additive="base">
                                        <p:cTn id="13" dur="500" fill="hold"/>
                                        <p:tgtEl>
                                          <p:spTgt spid="116742"/>
                                        </p:tgtEl>
                                        <p:attrNameLst>
                                          <p:attrName>ppt_x</p:attrName>
                                        </p:attrNameLst>
                                      </p:cBhvr>
                                      <p:tavLst>
                                        <p:tav tm="0">
                                          <p:val>
                                            <p:strVal val="#ppt_x"/>
                                          </p:val>
                                        </p:tav>
                                        <p:tav tm="100000">
                                          <p:val>
                                            <p:strVal val="#ppt_x"/>
                                          </p:val>
                                        </p:tav>
                                      </p:tavLst>
                                    </p:anim>
                                    <p:anim calcmode="lin" valueType="num">
                                      <p:cBhvr additive="base">
                                        <p:cTn id="14" dur="500" fill="hold"/>
                                        <p:tgtEl>
                                          <p:spTgt spid="1167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6743"/>
                                        </p:tgtEl>
                                        <p:attrNameLst>
                                          <p:attrName>style.visibility</p:attrName>
                                        </p:attrNameLst>
                                      </p:cBhvr>
                                      <p:to>
                                        <p:strVal val="visible"/>
                                      </p:to>
                                    </p:set>
                                    <p:anim calcmode="lin" valueType="num">
                                      <p:cBhvr additive="base">
                                        <p:cTn id="19" dur="500" fill="hold"/>
                                        <p:tgtEl>
                                          <p:spTgt spid="116743"/>
                                        </p:tgtEl>
                                        <p:attrNameLst>
                                          <p:attrName>ppt_x</p:attrName>
                                        </p:attrNameLst>
                                      </p:cBhvr>
                                      <p:tavLst>
                                        <p:tav tm="0">
                                          <p:val>
                                            <p:strVal val="#ppt_x"/>
                                          </p:val>
                                        </p:tav>
                                        <p:tav tm="100000">
                                          <p:val>
                                            <p:strVal val="#ppt_x"/>
                                          </p:val>
                                        </p:tav>
                                      </p:tavLst>
                                    </p:anim>
                                    <p:anim calcmode="lin" valueType="num">
                                      <p:cBhvr additive="base">
                                        <p:cTn id="20" dur="500" fill="hold"/>
                                        <p:tgtEl>
                                          <p:spTgt spid="1167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6744"/>
                                        </p:tgtEl>
                                        <p:attrNameLst>
                                          <p:attrName>style.visibility</p:attrName>
                                        </p:attrNameLst>
                                      </p:cBhvr>
                                      <p:to>
                                        <p:strVal val="visible"/>
                                      </p:to>
                                    </p:set>
                                    <p:anim calcmode="lin" valueType="num">
                                      <p:cBhvr additive="base">
                                        <p:cTn id="25" dur="500" fill="hold"/>
                                        <p:tgtEl>
                                          <p:spTgt spid="116744"/>
                                        </p:tgtEl>
                                        <p:attrNameLst>
                                          <p:attrName>ppt_x</p:attrName>
                                        </p:attrNameLst>
                                      </p:cBhvr>
                                      <p:tavLst>
                                        <p:tav tm="0">
                                          <p:val>
                                            <p:strVal val="#ppt_x"/>
                                          </p:val>
                                        </p:tav>
                                        <p:tav tm="100000">
                                          <p:val>
                                            <p:strVal val="#ppt_x"/>
                                          </p:val>
                                        </p:tav>
                                      </p:tavLst>
                                    </p:anim>
                                    <p:anim calcmode="lin" valueType="num">
                                      <p:cBhvr additive="base">
                                        <p:cTn id="26" dur="500" fill="hold"/>
                                        <p:tgtEl>
                                          <p:spTgt spid="1167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6745"/>
                                        </p:tgtEl>
                                        <p:attrNameLst>
                                          <p:attrName>style.visibility</p:attrName>
                                        </p:attrNameLst>
                                      </p:cBhvr>
                                      <p:to>
                                        <p:strVal val="visible"/>
                                      </p:to>
                                    </p:set>
                                    <p:anim calcmode="lin" valueType="num">
                                      <p:cBhvr additive="base">
                                        <p:cTn id="31" dur="500" fill="hold"/>
                                        <p:tgtEl>
                                          <p:spTgt spid="116745"/>
                                        </p:tgtEl>
                                        <p:attrNameLst>
                                          <p:attrName>ppt_x</p:attrName>
                                        </p:attrNameLst>
                                      </p:cBhvr>
                                      <p:tavLst>
                                        <p:tav tm="0">
                                          <p:val>
                                            <p:strVal val="#ppt_x"/>
                                          </p:val>
                                        </p:tav>
                                        <p:tav tm="100000">
                                          <p:val>
                                            <p:strVal val="#ppt_x"/>
                                          </p:val>
                                        </p:tav>
                                      </p:tavLst>
                                    </p:anim>
                                    <p:anim calcmode="lin" valueType="num">
                                      <p:cBhvr additive="base">
                                        <p:cTn id="32" dur="500" fill="hold"/>
                                        <p:tgtEl>
                                          <p:spTgt spid="11674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6746"/>
                                        </p:tgtEl>
                                        <p:attrNameLst>
                                          <p:attrName>style.visibility</p:attrName>
                                        </p:attrNameLst>
                                      </p:cBhvr>
                                      <p:to>
                                        <p:strVal val="visible"/>
                                      </p:to>
                                    </p:set>
                                    <p:anim calcmode="lin" valueType="num">
                                      <p:cBhvr additive="base">
                                        <p:cTn id="37" dur="500" fill="hold"/>
                                        <p:tgtEl>
                                          <p:spTgt spid="116746"/>
                                        </p:tgtEl>
                                        <p:attrNameLst>
                                          <p:attrName>ppt_x</p:attrName>
                                        </p:attrNameLst>
                                      </p:cBhvr>
                                      <p:tavLst>
                                        <p:tav tm="0">
                                          <p:val>
                                            <p:strVal val="#ppt_x"/>
                                          </p:val>
                                        </p:tav>
                                        <p:tav tm="100000">
                                          <p:val>
                                            <p:strVal val="#ppt_x"/>
                                          </p:val>
                                        </p:tav>
                                      </p:tavLst>
                                    </p:anim>
                                    <p:anim calcmode="lin" valueType="num">
                                      <p:cBhvr additive="base">
                                        <p:cTn id="38" dur="500" fill="hold"/>
                                        <p:tgtEl>
                                          <p:spTgt spid="11674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6740"/>
                                        </p:tgtEl>
                                        <p:attrNameLst>
                                          <p:attrName>style.visibility</p:attrName>
                                        </p:attrNameLst>
                                      </p:cBhvr>
                                      <p:to>
                                        <p:strVal val="visible"/>
                                      </p:to>
                                    </p:set>
                                    <p:anim calcmode="lin" valueType="num">
                                      <p:cBhvr additive="base">
                                        <p:cTn id="43" dur="500" fill="hold"/>
                                        <p:tgtEl>
                                          <p:spTgt spid="116740"/>
                                        </p:tgtEl>
                                        <p:attrNameLst>
                                          <p:attrName>ppt_x</p:attrName>
                                        </p:attrNameLst>
                                      </p:cBhvr>
                                      <p:tavLst>
                                        <p:tav tm="0">
                                          <p:val>
                                            <p:strVal val="#ppt_x"/>
                                          </p:val>
                                        </p:tav>
                                        <p:tav tm="100000">
                                          <p:val>
                                            <p:strVal val="#ppt_x"/>
                                          </p:val>
                                        </p:tav>
                                      </p:tavLst>
                                    </p:anim>
                                    <p:anim calcmode="lin" valueType="num">
                                      <p:cBhvr additive="base">
                                        <p:cTn id="44" dur="500" fill="hold"/>
                                        <p:tgtEl>
                                          <p:spTgt spid="11674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116740"/>
                                        </p:tgtEl>
                                      </p:cBhvr>
                                    </p:animEffect>
                                    <p:animScale>
                                      <p:cBhvr>
                                        <p:cTn id="49" dur="250" autoRev="1" fill="hold"/>
                                        <p:tgtEl>
                                          <p:spTgt spid="1167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16740" grpId="0"/>
      <p:bldOleChart spid="116740" grpId="1"/>
      <p:bldOleChart spid="116741" grpId="0"/>
      <p:bldOleChart spid="116742" grpId="0"/>
      <p:bldOleChart spid="116743" grpId="0"/>
      <p:bldOleChart spid="116744" grpId="0"/>
      <p:bldOleChart spid="116745" grpId="0"/>
      <p:bldOleChart spid="11674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Ojai </a:t>
            </a:r>
            <a:r>
              <a:rPr lang="en-US" dirty="0" err="1"/>
              <a:t>Desalter</a:t>
            </a:r>
            <a:endParaRPr lang="en-US" dirty="0"/>
          </a:p>
        </p:txBody>
      </p:sp>
      <p:sp>
        <p:nvSpPr>
          <p:cNvPr id="3" name="Content Placeholder 2"/>
          <p:cNvSpPr>
            <a:spLocks noGrp="1"/>
          </p:cNvSpPr>
          <p:nvPr>
            <p:ph sz="half" idx="1"/>
          </p:nvPr>
        </p:nvSpPr>
        <p:spPr/>
        <p:txBody>
          <a:bodyPr/>
          <a:lstStyle/>
          <a:p>
            <a:r>
              <a:rPr lang="en-US" dirty="0"/>
              <a:t>Strives to make additional water usable to the District</a:t>
            </a:r>
          </a:p>
          <a:p>
            <a:r>
              <a:rPr lang="en-US" dirty="0"/>
              <a:t>Offsets potential “Undesirable results” of groundwater extraction during drought</a:t>
            </a:r>
          </a:p>
          <a:p>
            <a:r>
              <a:rPr lang="en-US" dirty="0"/>
              <a:t>May use existing infrastructure</a:t>
            </a:r>
          </a:p>
          <a:p>
            <a:r>
              <a:rPr lang="en-US" dirty="0"/>
              <a:t>350 AF Y</a:t>
            </a:r>
          </a:p>
        </p:txBody>
      </p:sp>
      <p:sp>
        <p:nvSpPr>
          <p:cNvPr id="4" name="Content Placeholder 3"/>
          <p:cNvSpPr>
            <a:spLocks noGrp="1"/>
          </p:cNvSpPr>
          <p:nvPr>
            <p:ph sz="half" idx="2"/>
          </p:nvPr>
        </p:nvSpPr>
        <p:spPr/>
        <p:txBody>
          <a:bodyPr/>
          <a:lstStyle/>
          <a:p>
            <a:r>
              <a:rPr lang="en-US" dirty="0"/>
              <a:t>Treated water put into municipal system</a:t>
            </a:r>
          </a:p>
          <a:p>
            <a:r>
              <a:rPr lang="en-US" dirty="0"/>
              <a:t>Concentrated byproduct put into OVSD system, joins with treated waters downstream before plant</a:t>
            </a:r>
          </a:p>
          <a:p>
            <a:r>
              <a:rPr lang="en-US" dirty="0"/>
              <a:t>Limited net change</a:t>
            </a:r>
          </a:p>
          <a:p>
            <a:r>
              <a:rPr lang="en-US" dirty="0"/>
              <a:t>Improve basin WQ</a:t>
            </a:r>
          </a:p>
        </p:txBody>
      </p:sp>
      <p:pic>
        <p:nvPicPr>
          <p:cNvPr id="6" name="Picture 7" descr="KG symbol with text.jpg"/>
          <p:cNvPicPr>
            <a:picLocks noChangeAspect="1"/>
          </p:cNvPicPr>
          <p:nvPr/>
        </p:nvPicPr>
        <p:blipFill>
          <a:blip r:embed="rId2" cstate="print"/>
          <a:srcRect/>
          <a:stretch>
            <a:fillRect/>
          </a:stretch>
        </p:blipFill>
        <p:spPr bwMode="auto">
          <a:xfrm>
            <a:off x="8686801" y="6486938"/>
            <a:ext cx="457199" cy="37106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69052F-0B1E-4841-948C-ED2D065448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
        <p:nvSpPr>
          <p:cNvPr id="7" name="Rectangle 6">
            <a:extLst>
              <a:ext uri="{FF2B5EF4-FFF2-40B4-BE49-F238E27FC236}">
                <a16:creationId xmlns:a16="http://schemas.microsoft.com/office/drawing/2014/main" id="{66FC657E-9E00-4D54-A506-3932B605A004}"/>
              </a:ext>
            </a:extLst>
          </p:cNvPr>
          <p:cNvSpPr/>
          <p:nvPr/>
        </p:nvSpPr>
        <p:spPr>
          <a:xfrm>
            <a:off x="3124358" y="0"/>
            <a:ext cx="5923416" cy="686341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sz="4400" b="1" dirty="0">
                <a:ln/>
                <a:solidFill>
                  <a:schemeClr val="accent3"/>
                </a:solidFill>
              </a:rPr>
              <a:t>Let us use</a:t>
            </a:r>
          </a:p>
          <a:p>
            <a:pPr algn="r"/>
            <a:r>
              <a:rPr lang="en-US" sz="4400" b="1" cap="none" spc="0" dirty="0">
                <a:ln/>
                <a:solidFill>
                  <a:schemeClr val="accent3"/>
                </a:solidFill>
                <a:effectLst/>
              </a:rPr>
              <a:t>The knowledge</a:t>
            </a:r>
          </a:p>
          <a:p>
            <a:pPr algn="r"/>
            <a:r>
              <a:rPr lang="en-US" sz="4400" b="1" dirty="0">
                <a:ln/>
                <a:solidFill>
                  <a:schemeClr val="accent3"/>
                </a:solidFill>
              </a:rPr>
              <a:t>And resources</a:t>
            </a:r>
          </a:p>
          <a:p>
            <a:pPr algn="r"/>
            <a:r>
              <a:rPr lang="en-US" sz="4400" b="1" cap="none" spc="0" dirty="0">
                <a:ln/>
                <a:solidFill>
                  <a:schemeClr val="accent3"/>
                </a:solidFill>
                <a:effectLst/>
              </a:rPr>
              <a:t>At hand</a:t>
            </a:r>
          </a:p>
          <a:p>
            <a:pPr algn="r"/>
            <a:r>
              <a:rPr lang="en-US" sz="4400" b="1" dirty="0">
                <a:ln/>
                <a:solidFill>
                  <a:schemeClr val="accent3"/>
                </a:solidFill>
              </a:rPr>
              <a:t>To bridge </a:t>
            </a:r>
          </a:p>
          <a:p>
            <a:pPr algn="r"/>
            <a:r>
              <a:rPr lang="en-US" sz="4400" b="1" dirty="0">
                <a:ln/>
                <a:solidFill>
                  <a:schemeClr val="accent3"/>
                </a:solidFill>
              </a:rPr>
              <a:t>to future </a:t>
            </a:r>
            <a:r>
              <a:rPr lang="en-US" sz="4400" b="1" cap="none" spc="0" dirty="0">
                <a:ln/>
                <a:solidFill>
                  <a:schemeClr val="accent3"/>
                </a:solidFill>
                <a:effectLst/>
              </a:rPr>
              <a:t>Generations</a:t>
            </a:r>
          </a:p>
          <a:p>
            <a:pPr algn="r"/>
            <a:r>
              <a:rPr lang="en-US" sz="4400" b="1" dirty="0">
                <a:ln/>
                <a:solidFill>
                  <a:schemeClr val="accent3"/>
                </a:solidFill>
              </a:rPr>
              <a:t>Whose knowledge</a:t>
            </a:r>
          </a:p>
          <a:p>
            <a:pPr algn="r"/>
            <a:r>
              <a:rPr lang="en-US" sz="4400" b="1" cap="none" spc="0" dirty="0">
                <a:ln/>
                <a:solidFill>
                  <a:schemeClr val="accent3"/>
                </a:solidFill>
                <a:effectLst/>
              </a:rPr>
              <a:t>And </a:t>
            </a:r>
            <a:r>
              <a:rPr lang="en-US" sz="4400" b="1" dirty="0">
                <a:ln/>
                <a:solidFill>
                  <a:schemeClr val="accent3"/>
                </a:solidFill>
              </a:rPr>
              <a:t>capacity </a:t>
            </a:r>
          </a:p>
          <a:p>
            <a:pPr algn="r"/>
            <a:r>
              <a:rPr lang="en-US" sz="4400" b="1" dirty="0">
                <a:ln/>
                <a:solidFill>
                  <a:schemeClr val="accent3"/>
                </a:solidFill>
              </a:rPr>
              <a:t>will surpass ours </a:t>
            </a:r>
          </a:p>
          <a:p>
            <a:pPr algn="r"/>
            <a:r>
              <a:rPr lang="en-US" sz="4400" b="1" dirty="0">
                <a:ln/>
                <a:solidFill>
                  <a:schemeClr val="accent3"/>
                </a:solidFill>
              </a:rPr>
              <a:t>by leaps and bounds</a:t>
            </a:r>
            <a:endParaRPr lang="en-US" sz="4400" b="1" cap="none" spc="0" dirty="0">
              <a:ln/>
              <a:solidFill>
                <a:schemeClr val="accent3"/>
              </a:solidFill>
              <a:effectLst/>
            </a:endParaRPr>
          </a:p>
        </p:txBody>
      </p:sp>
    </p:spTree>
    <p:extLst>
      <p:ext uri="{BB962C8B-B14F-4D97-AF65-F5344CB8AC3E}">
        <p14:creationId xmlns:p14="http://schemas.microsoft.com/office/powerpoint/2010/main" val="329871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a:blip r:embed="rId2" cstate="print"/>
          <a:srcRect l="23750" t="11852" r="25417" b="17778"/>
          <a:stretch>
            <a:fillRect/>
          </a:stretch>
        </p:blipFill>
        <p:spPr bwMode="auto">
          <a:xfrm>
            <a:off x="0" y="-254208"/>
            <a:ext cx="9144000" cy="712032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a:blip r:embed="rId2" cstate="print"/>
          <a:srcRect l="24167" t="11852" r="25417" b="19259"/>
          <a:stretch>
            <a:fillRect/>
          </a:stretch>
        </p:blipFill>
        <p:spPr bwMode="auto">
          <a:xfrm>
            <a:off x="0" y="-228600"/>
            <a:ext cx="9220200" cy="70866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p:cNvPicPr>
            <a:picLocks noChangeAspect="1" noChangeArrowheads="1"/>
          </p:cNvPicPr>
          <p:nvPr/>
        </p:nvPicPr>
        <p:blipFill>
          <a:blip r:embed="rId2" cstate="print"/>
          <a:srcRect/>
          <a:stretch>
            <a:fillRect/>
          </a:stretch>
        </p:blipFill>
        <p:spPr bwMode="auto">
          <a:xfrm>
            <a:off x="138113" y="166688"/>
            <a:ext cx="8867775" cy="6524625"/>
          </a:xfrm>
          <a:prstGeom prst="rect">
            <a:avLst/>
          </a:prstGeom>
          <a:noFill/>
          <a:ln w="9525">
            <a:noFill/>
            <a:miter lim="800000"/>
            <a:headEnd/>
            <a:tailEnd/>
          </a:ln>
        </p:spPr>
      </p:pic>
      <p:sp>
        <p:nvSpPr>
          <p:cNvPr id="6" name="Rectangle 5"/>
          <p:cNvSpPr/>
          <p:nvPr/>
        </p:nvSpPr>
        <p:spPr>
          <a:xfrm>
            <a:off x="1877724" y="6309985"/>
            <a:ext cx="900112" cy="5480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KG symbol with text.jpg"/>
          <p:cNvPicPr>
            <a:picLocks noChangeAspect="1"/>
          </p:cNvPicPr>
          <p:nvPr/>
        </p:nvPicPr>
        <p:blipFill>
          <a:blip r:embed="rId3" cstate="print"/>
          <a:srcRect/>
          <a:stretch>
            <a:fillRect/>
          </a:stretch>
        </p:blipFill>
        <p:spPr bwMode="auto">
          <a:xfrm>
            <a:off x="2895600" y="6486938"/>
            <a:ext cx="457199" cy="371060"/>
          </a:xfrm>
          <a:prstGeom prst="rect">
            <a:avLst/>
          </a:prstGeom>
          <a:noFill/>
          <a:ln w="9525">
            <a:noFill/>
            <a:miter lim="800000"/>
            <a:headEnd/>
            <a:tailEnd/>
          </a:ln>
        </p:spPr>
      </p:pic>
      <p:pic>
        <p:nvPicPr>
          <p:cNvPr id="8" name="Picture 2" descr="http://wreassoc.net/images/Images%20WREA/WREA%20newest%20banner.jpg"/>
          <p:cNvPicPr>
            <a:picLocks noChangeAspect="1" noChangeArrowheads="1"/>
          </p:cNvPicPr>
          <p:nvPr/>
        </p:nvPicPr>
        <p:blipFill>
          <a:blip r:embed="rId4" cstate="print"/>
          <a:srcRect t="6000" r="50000" b="50000"/>
          <a:stretch>
            <a:fillRect/>
          </a:stretch>
        </p:blipFill>
        <p:spPr bwMode="auto">
          <a:xfrm>
            <a:off x="0" y="6466332"/>
            <a:ext cx="1780309" cy="391668"/>
          </a:xfrm>
          <a:prstGeom prst="rect">
            <a:avLst/>
          </a:prstGeom>
          <a:noFill/>
        </p:spPr>
      </p:pic>
      <p:pic>
        <p:nvPicPr>
          <p:cNvPr id="9" name="Picture 8" descr="Casitas Municipal Water District"/>
          <p:cNvPicPr>
            <a:picLocks noChangeAspect="1" noChangeArrowheads="1"/>
          </p:cNvPicPr>
          <p:nvPr/>
        </p:nvPicPr>
        <p:blipFill>
          <a:blip r:embed="rId5" cstate="print"/>
          <a:srcRect/>
          <a:stretch>
            <a:fillRect/>
          </a:stretch>
        </p:blipFill>
        <p:spPr bwMode="auto">
          <a:xfrm>
            <a:off x="1901014" y="6324600"/>
            <a:ext cx="876822" cy="5334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descr="http://media.jrn.com/images/V0013242401--252907.JPG"/>
          <p:cNvPicPr>
            <a:picLocks noChangeAspect="1" noChangeArrowheads="1"/>
          </p:cNvPicPr>
          <p:nvPr/>
        </p:nvPicPr>
        <p:blipFill>
          <a:blip r:embed="rId2" cstate="print"/>
          <a:srcRect/>
          <a:stretch>
            <a:fillRect/>
          </a:stretch>
        </p:blipFill>
        <p:spPr bwMode="auto">
          <a:xfrm>
            <a:off x="228600" y="457200"/>
            <a:ext cx="8562975" cy="607695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6866" name="Picture 2" descr="http://media.jrn.com/images/V0013242403--729423.JPG"/>
          <p:cNvPicPr>
            <a:picLocks noChangeAspect="1" noChangeArrowheads="1"/>
          </p:cNvPicPr>
          <p:nvPr/>
        </p:nvPicPr>
        <p:blipFill>
          <a:blip r:embed="rId2" cstate="print"/>
          <a:srcRect/>
          <a:stretch>
            <a:fillRect/>
          </a:stretch>
        </p:blipFill>
        <p:spPr bwMode="auto">
          <a:xfrm>
            <a:off x="304800" y="990600"/>
            <a:ext cx="8562975" cy="481965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5962.JPG"/>
          <p:cNvPicPr>
            <a:picLocks noChangeAspect="1"/>
          </p:cNvPicPr>
          <p:nvPr/>
        </p:nvPicPr>
        <p:blipFill>
          <a:blip r:embed="rId2" cstate="print"/>
          <a:stretch>
            <a:fillRect/>
          </a:stretch>
        </p:blipFill>
        <p:spPr>
          <a:xfrm rot="5400000">
            <a:off x="342900" y="952500"/>
            <a:ext cx="7620000" cy="5715000"/>
          </a:xfrm>
          <a:prstGeom prst="rect">
            <a:avLst/>
          </a:prstGeom>
        </p:spPr>
      </p:pic>
      <p:pic>
        <p:nvPicPr>
          <p:cNvPr id="3" name="Picture 7" descr="KG symbol with text.jpg">
            <a:extLst>
              <a:ext uri="{FF2B5EF4-FFF2-40B4-BE49-F238E27FC236}">
                <a16:creationId xmlns:a16="http://schemas.microsoft.com/office/drawing/2014/main" id="{0054C832-CD37-402C-9D9B-35D2335F2349}"/>
              </a:ext>
            </a:extLst>
          </p:cNvPr>
          <p:cNvPicPr>
            <a:picLocks noChangeAspect="1"/>
          </p:cNvPicPr>
          <p:nvPr/>
        </p:nvPicPr>
        <p:blipFill>
          <a:blip r:embed="rId3" cstate="print"/>
          <a:srcRect/>
          <a:stretch>
            <a:fillRect/>
          </a:stretch>
        </p:blipFill>
        <p:spPr bwMode="auto">
          <a:xfrm>
            <a:off x="8298996" y="6172200"/>
            <a:ext cx="845004" cy="6858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10773</TotalTime>
  <Words>554</Words>
  <Application>Microsoft Office PowerPoint</Application>
  <PresentationFormat>On-screen Show (4:3)</PresentationFormat>
  <Paragraphs>116</Paragraphs>
  <Slides>36</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1" baseType="lpstr">
      <vt:lpstr>Arial</vt:lpstr>
      <vt:lpstr>Calibri</vt:lpstr>
      <vt:lpstr>Times New Roman</vt:lpstr>
      <vt:lpstr>Office Theme</vt:lpstr>
      <vt:lpstr>Chart</vt:lpstr>
      <vt:lpstr>Groundwater and Drought</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Tecolote Tunnel</vt:lpstr>
      <vt:lpstr>Tecolote Tunnel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Matilija Horizontal Bores </vt:lpstr>
      <vt:lpstr>State Water Project Intertie</vt:lpstr>
      <vt:lpstr>State Water Project Intertie</vt:lpstr>
      <vt:lpstr>Ojai Desalter</vt:lpstr>
      <vt:lpstr>Ojai Desalter</vt:lpstr>
      <vt:lpstr>PowerPoint Presentation</vt:lpstr>
    </vt:vector>
  </TitlesOfParts>
  <Company>Kear Groundwater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Jordan Kear</dc:creator>
  <cp:lastModifiedBy>Jordan Kear</cp:lastModifiedBy>
  <cp:revision>589</cp:revision>
  <dcterms:created xsi:type="dcterms:W3CDTF">2010-07-27T13:43:15Z</dcterms:created>
  <dcterms:modified xsi:type="dcterms:W3CDTF">2018-03-01T09:47:28Z</dcterms:modified>
</cp:coreProperties>
</file>