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7" r:id="rId2"/>
    <p:sldMasterId id="2147483700" r:id="rId3"/>
    <p:sldMasterId id="2147483726" r:id="rId4"/>
    <p:sldMasterId id="2147483739" r:id="rId5"/>
    <p:sldMasterId id="2147483778" r:id="rId6"/>
    <p:sldMasterId id="2147483791" r:id="rId7"/>
  </p:sldMasterIdLst>
  <p:notesMasterIdLst>
    <p:notesMasterId r:id="rId87"/>
  </p:notesMasterIdLst>
  <p:handoutMasterIdLst>
    <p:handoutMasterId r:id="rId88"/>
  </p:handoutMasterIdLst>
  <p:sldIdLst>
    <p:sldId id="256" r:id="rId8"/>
    <p:sldId id="288" r:id="rId9"/>
    <p:sldId id="289" r:id="rId10"/>
    <p:sldId id="324" r:id="rId11"/>
    <p:sldId id="371" r:id="rId12"/>
    <p:sldId id="295" r:id="rId13"/>
    <p:sldId id="293" r:id="rId14"/>
    <p:sldId id="413" r:id="rId15"/>
    <p:sldId id="414" r:id="rId16"/>
    <p:sldId id="415" r:id="rId17"/>
    <p:sldId id="417" r:id="rId18"/>
    <p:sldId id="481" r:id="rId19"/>
    <p:sldId id="290" r:id="rId20"/>
    <p:sldId id="335" r:id="rId21"/>
    <p:sldId id="328" r:id="rId22"/>
    <p:sldId id="264" r:id="rId23"/>
    <p:sldId id="412" r:id="rId24"/>
    <p:sldId id="334" r:id="rId25"/>
    <p:sldId id="375" r:id="rId26"/>
    <p:sldId id="372" r:id="rId27"/>
    <p:sldId id="373" r:id="rId28"/>
    <p:sldId id="299" r:id="rId29"/>
    <p:sldId id="291" r:id="rId30"/>
    <p:sldId id="336" r:id="rId31"/>
    <p:sldId id="356" r:id="rId32"/>
    <p:sldId id="470" r:id="rId33"/>
    <p:sldId id="471" r:id="rId34"/>
    <p:sldId id="342" r:id="rId35"/>
    <p:sldId id="365" r:id="rId36"/>
    <p:sldId id="367" r:id="rId37"/>
    <p:sldId id="410" r:id="rId38"/>
    <p:sldId id="376" r:id="rId39"/>
    <p:sldId id="377" r:id="rId40"/>
    <p:sldId id="478" r:id="rId41"/>
    <p:sldId id="368" r:id="rId42"/>
    <p:sldId id="479" r:id="rId43"/>
    <p:sldId id="346" r:id="rId44"/>
    <p:sldId id="345" r:id="rId45"/>
    <p:sldId id="344" r:id="rId46"/>
    <p:sldId id="298" r:id="rId47"/>
    <p:sldId id="332" r:id="rId48"/>
    <p:sldId id="352" r:id="rId49"/>
    <p:sldId id="316" r:id="rId50"/>
    <p:sldId id="380" r:id="rId51"/>
    <p:sldId id="381" r:id="rId52"/>
    <p:sldId id="311" r:id="rId53"/>
    <p:sldId id="382" r:id="rId54"/>
    <p:sldId id="383" r:id="rId55"/>
    <p:sldId id="384" r:id="rId56"/>
    <p:sldId id="313" r:id="rId57"/>
    <p:sldId id="387" r:id="rId58"/>
    <p:sldId id="389" r:id="rId59"/>
    <p:sldId id="388" r:id="rId60"/>
    <p:sldId id="267" r:id="rId61"/>
    <p:sldId id="390" r:id="rId62"/>
    <p:sldId id="409" r:id="rId63"/>
    <p:sldId id="391" r:id="rId64"/>
    <p:sldId id="392" r:id="rId65"/>
    <p:sldId id="393" r:id="rId66"/>
    <p:sldId id="394" r:id="rId67"/>
    <p:sldId id="404" r:id="rId68"/>
    <p:sldId id="472" r:id="rId69"/>
    <p:sldId id="480" r:id="rId70"/>
    <p:sldId id="405" r:id="rId71"/>
    <p:sldId id="430" r:id="rId72"/>
    <p:sldId id="431" r:id="rId73"/>
    <p:sldId id="435" r:id="rId74"/>
    <p:sldId id="436" r:id="rId75"/>
    <p:sldId id="437" r:id="rId76"/>
    <p:sldId id="482" r:id="rId77"/>
    <p:sldId id="440" r:id="rId78"/>
    <p:sldId id="473" r:id="rId79"/>
    <p:sldId id="475" r:id="rId80"/>
    <p:sldId id="476" r:id="rId81"/>
    <p:sldId id="477" r:id="rId82"/>
    <p:sldId id="355" r:id="rId83"/>
    <p:sldId id="439" r:id="rId84"/>
    <p:sldId id="438" r:id="rId85"/>
    <p:sldId id="469" r:id="rId86"/>
  </p:sldIdLst>
  <p:sldSz cx="9144000" cy="6858000" type="screen4x3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4D4D4D"/>
    <a:srgbClr val="000066"/>
    <a:srgbClr val="808080"/>
    <a:srgbClr val="B2B2B2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123" autoAdjust="0"/>
    <p:restoredTop sz="94667" autoAdjust="0"/>
  </p:normalViewPr>
  <p:slideViewPr>
    <p:cSldViewPr>
      <p:cViewPr varScale="1">
        <p:scale>
          <a:sx n="104" d="100"/>
          <a:sy n="104" d="100"/>
        </p:scale>
        <p:origin x="70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1632" y="-86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1" tIns="46631" rIns="93261" bIns="46631" numCol="1" anchor="t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16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1" tIns="46631" rIns="93261" bIns="46631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1" tIns="46631" rIns="93261" bIns="46631" numCol="1" anchor="b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1" tIns="46631" rIns="93261" bIns="46631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49BC401D-5534-4E62-9D07-E1C07CD32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29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1" tIns="46631" rIns="93261" bIns="46631" numCol="1" anchor="t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416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1" tIns="46631" rIns="93261" bIns="46631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49787" cy="3487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21188"/>
            <a:ext cx="5616575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1" tIns="46631" rIns="93261" bIns="466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1" tIns="46631" rIns="93261" bIns="46631" numCol="1" anchor="b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1" tIns="46631" rIns="93261" bIns="46631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D7C0E38D-A783-462A-9A39-469688D45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439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062C4-D1AE-4859-AAB7-075EF40B0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9D4F1-7833-4AA0-93F0-1BB277AFA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478ED-4458-470D-8A11-C031F6F16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82B58-4D39-4F78-8474-41FA54C7E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43D8A-37D6-49FB-99F1-B375BF7EA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AE695-5000-4104-AB65-B11F2FBF3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63BCC-9720-40E5-B11B-18CF8D242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87BE2-4A8E-4FE1-8BED-6E76BA37F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9F3D6-F48D-45BC-AE92-D82BC08F0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8CFF-9FDC-412D-9F91-E63D882F7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4D9E6-8804-45F2-B2B1-1F7653E6B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0D7E2-278C-4E1B-8AF2-1906007FE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D9AEF-5855-4308-A4C7-D13955D86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F3494-83D6-43AC-8470-9D945EE14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3209E-FFB2-4C93-9F69-857583550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E1336-8B36-4965-98A8-6F0ACEF22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83C5B-B387-42A8-99C4-4161B18D6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71635-6733-4BC0-8AFD-60E38E569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66B01-CF94-46DA-9FF8-648A536B7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D2BF4-2178-4BF7-9E0C-5B92AF1CD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07AE1-F1D5-4784-81BF-539ED185D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EB13F-C041-45EE-A5E5-40BA8FD6A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22821-3F8A-4BEF-97C5-D0A319085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9E72C-435B-4C06-B8BB-A17B07995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6F3EC-CE50-4AA6-9D0B-877353228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5723-92A3-4FA6-907E-70E0EDF3E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ADAB4-2891-42D2-AED6-62BFDFE89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77F0A-0DCC-4037-9E19-A8FE02B4C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B05D4-D0D5-41B8-A5A3-5AD6AD9E6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E7FCB-5EA6-47ED-B36F-1F5EAC4A9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B5AB7-9096-4C18-B6B3-D4BCDDF9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92764-048B-4FDF-B1BF-037959FC6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3422A-FA1E-40A6-8098-3EA5CC5F1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8CA46-D247-4FEF-8011-D4C0D281C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8AC7-4322-4159-AAC4-D135F8D16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724CD-8A59-41FF-B2BA-3AC0A51E9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0130-EA1C-426B-8C4E-5282146CF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F54AA-D72B-4BCE-8F22-23078E39B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67A39-7656-4167-B50A-2971C205B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B99C8-8BD3-46F2-B0BF-F0CEBE069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2997B-6772-4E50-AD62-A16B5C400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57F47-08FE-4F7A-8A30-91F36BCD1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AD415-1E9A-439A-810E-DB785B77F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AF36C-FD0C-47D3-82D9-2BD8A92B5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AA7AD-1793-41FA-BC88-9C7525D8D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C54FD-9AF2-4206-98A9-BE3EEE86A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1E583-5495-4C19-A62E-38F896811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FA23D-0E97-4F70-B830-CA1868DE3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7F2B4-AB17-43AA-AC69-BA30B5AEF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4448E-FDC9-41FC-80BE-58A701E43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25E7C-3077-4251-A328-DA7B124E9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C2F6-C830-4F81-96B3-884645E87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1C8A4-D8C8-4C9E-8234-5C4DA0AC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6CA2A-0E82-4B02-AFFB-3073B52F8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BDD9B-3DAC-4A78-B455-8C4FB3EA6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D7937-908D-4143-BC88-582ECC8F3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6FF54-3429-4C52-B97B-DE68B365D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B87C9-01FE-405A-9473-95171A042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DB4B9-A7D6-4D7A-91EE-6CD43F2D3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48A5F-48DE-486C-AC42-ECE2AD023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282CB-2810-4255-A11F-A114CC445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39424-ADE5-4005-835B-287D0FAF1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6D0D9-E29C-43A3-8C1C-D62B6992E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BC1E5-BA39-4FCA-ADF6-550875752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6F629-3AE7-432E-BABE-9B206FA24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914F-911D-4D72-A972-DDE1EE82B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5EAB-DE02-4192-A556-AB8DD5097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FE14-CED5-4EB7-A4BE-AC722601B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929F4-B4DE-4019-BFCC-DAD7ABA0E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EC13F-292C-4085-A072-6C214B0E9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2DCCB-AD01-47DE-B971-3581A5035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D12F5-E5BE-4ACA-B5A9-CF9D6206B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A4C73-979C-430F-982F-E0921F67A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4DF22-5B72-4A9C-91D5-D41DE12AC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9BC80-0E18-412D-80E0-B9058145A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0CB08-1896-47C8-8AF9-D48B832B7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D3D01-B029-4AC6-BDAD-1CA58325A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4AD0C-7A63-4F1C-8E79-4E5294656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C4C3-ECBF-4FF7-86D4-AB367BBE7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7BB25-5CE7-4D5F-ABC9-92C26EDF5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9273-0E8C-4423-9F85-53B490DFA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DFD-F3F0-4E0F-9DB7-82F27B193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40F9-3F8E-4D30-B51D-37A4E653A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FB9D8-227D-42DD-854B-067CB7B92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B5429F6-0736-4598-86B8-B068D3F50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0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07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5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5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06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2068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05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059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E9FDEBB-A460-4DBF-9436-06530CCAA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1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9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7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076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09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309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07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3083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B4AC47B-3395-43E3-9C6B-1A7F292A0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2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14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12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124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13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514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12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5131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A57C7B7-8D2C-4C2D-A764-B04CA6E82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4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6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14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16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616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14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615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5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E02DF2A-C922-4F6D-AC5D-0885B0A09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5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24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21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220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23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9236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8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9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221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9227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2FBA2E0-200F-4F71-B25C-9145E2B96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8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26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24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244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25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26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24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251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B3EBD4C5-E3B9-49A0-A668-504BB7A3E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9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143000"/>
            <a:ext cx="82296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chemeClr val="tx1"/>
                </a:solidFill>
                <a:latin typeface="Georgia" pitchFamily="18" charset="0"/>
              </a:rPr>
              <a:t>Presentation to Ventura Watershed Council</a:t>
            </a:r>
            <a:br>
              <a:rPr lang="en-US" sz="4400" b="1" dirty="0">
                <a:solidFill>
                  <a:schemeClr val="tx1"/>
                </a:solidFill>
                <a:latin typeface="Georgia" pitchFamily="18" charset="0"/>
              </a:rPr>
            </a:br>
            <a:endParaRPr lang="en-US" sz="36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352800"/>
            <a:ext cx="7696200" cy="129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600" b="1" dirty="0">
                <a:solidFill>
                  <a:srgbClr val="C0C0C0"/>
                </a:solidFill>
                <a:latin typeface="Georgia" pitchFamily="18" charset="0"/>
              </a:rPr>
              <a:t>Richard Atmore Jr.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C0C0C0"/>
                </a:solidFill>
                <a:latin typeface="Georgia" pitchFamily="18" charset="0"/>
              </a:rPr>
              <a:t>Co-Founder of Rancho Ventura Conservation Trust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C0C0C0"/>
                </a:solidFill>
                <a:latin typeface="Georgia" pitchFamily="18" charset="0"/>
              </a:rPr>
              <a:t>President, R.A. Atmore and Sons, Inc.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C0C0C0"/>
                </a:solidFill>
                <a:latin typeface="Georgia" pitchFamily="18" charset="0"/>
              </a:rPr>
              <a:t>President, RA Cattle Company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b="1" dirty="0">
              <a:solidFill>
                <a:srgbClr val="C0C0C0"/>
              </a:solidFill>
              <a:latin typeface="Georgia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600" b="1" dirty="0">
              <a:solidFill>
                <a:srgbClr val="C0C0C0"/>
              </a:solidFill>
              <a:latin typeface="Georgia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C0C0C0"/>
                </a:solidFill>
                <a:latin typeface="Georgia" pitchFamily="18" charset="0"/>
              </a:rPr>
              <a:t>03/01/2018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b="1" dirty="0">
              <a:solidFill>
                <a:srgbClr val="C0C0C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R:\Presentations\Photos for BVMC Presentation\Cows 010.jpg"/>
          <p:cNvPicPr>
            <a:picLocks noChangeAspect="1" noChangeArrowheads="1"/>
          </p:cNvPicPr>
          <p:nvPr/>
        </p:nvPicPr>
        <p:blipFill rotWithShape="1">
          <a:blip r:embed="rId2"/>
          <a:srcRect l="5887" r="5570"/>
          <a:stretch/>
        </p:blipFill>
        <p:spPr bwMode="auto">
          <a:xfrm>
            <a:off x="914400" y="609599"/>
            <a:ext cx="7305675" cy="548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R:\Presentations\Photos for BVMC Presentation\April 09 Round-Up 017.jpg"/>
          <p:cNvPicPr>
            <a:picLocks noChangeAspect="1" noChangeArrowheads="1"/>
          </p:cNvPicPr>
          <p:nvPr/>
        </p:nvPicPr>
        <p:blipFill rotWithShape="1">
          <a:blip r:embed="rId2" cstate="print"/>
          <a:srcRect l="10073" r="-1"/>
          <a:stretch/>
        </p:blipFill>
        <p:spPr bwMode="auto">
          <a:xfrm>
            <a:off x="838200" y="609600"/>
            <a:ext cx="7419975" cy="548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212B3B-35C1-4BF0-9556-9FD46A684D21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89" y="432548"/>
            <a:ext cx="9459190" cy="6120652"/>
          </a:xfrm>
        </p:spPr>
      </p:pic>
    </p:spTree>
    <p:extLst>
      <p:ext uri="{BB962C8B-B14F-4D97-AF65-F5344CB8AC3E}">
        <p14:creationId xmlns:p14="http://schemas.microsoft.com/office/powerpoint/2010/main" val="4237632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Georgia" pitchFamily="18" charset="0"/>
              </a:rPr>
              <a:t>Historic </a:t>
            </a:r>
            <a:br>
              <a:rPr lang="en-US" b="1" dirty="0">
                <a:latin typeface="Georgia" pitchFamily="18" charset="0"/>
              </a:rPr>
            </a:br>
            <a:r>
              <a:rPr lang="en-US" b="1" dirty="0">
                <a:latin typeface="Georgia" pitchFamily="18" charset="0"/>
              </a:rPr>
              <a:t>Land Stewards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158875"/>
            <a:ext cx="5638800" cy="3641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American Indians:  The First Land Managers </a:t>
            </a:r>
          </a:p>
        </p:txBody>
      </p:sp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1295400" y="5105400"/>
            <a:ext cx="7162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eaLnBrk="1" hangingPunct="1">
              <a:spcAft>
                <a:spcPct val="30000"/>
              </a:spcAft>
            </a:pPr>
            <a:r>
              <a:rPr lang="en-US" sz="2000" b="1" dirty="0">
                <a:solidFill>
                  <a:schemeClr val="tx2"/>
                </a:solidFill>
                <a:latin typeface="Georgia" pitchFamily="18" charset="0"/>
              </a:rPr>
              <a:t>The Chumash burned brush for over 10,000 years to:</a:t>
            </a:r>
            <a:br>
              <a:rPr lang="en-US" sz="2000" b="1" dirty="0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 dirty="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	          </a:t>
            </a:r>
            <a:r>
              <a:rPr lang="en-US" b="1" dirty="0">
                <a:solidFill>
                  <a:schemeClr val="tx2"/>
                </a:solidFill>
                <a:latin typeface="Georgia" pitchFamily="18" charset="0"/>
              </a:rPr>
              <a:t>Increase Food Resources</a:t>
            </a:r>
            <a:br>
              <a:rPr lang="en-US" b="1" dirty="0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 dirty="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	          </a:t>
            </a:r>
            <a:r>
              <a:rPr lang="en-US" b="1" dirty="0">
                <a:solidFill>
                  <a:schemeClr val="tx2"/>
                </a:solidFill>
                <a:latin typeface="Georgia" pitchFamily="18" charset="0"/>
              </a:rPr>
              <a:t>Reduce Fire Hazard</a:t>
            </a:r>
            <a:br>
              <a:rPr lang="en-US" b="1" dirty="0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 dirty="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	          </a:t>
            </a:r>
            <a:r>
              <a:rPr lang="en-US" b="1" dirty="0">
                <a:solidFill>
                  <a:schemeClr val="tx2"/>
                </a:solidFill>
                <a:latin typeface="Georgia" pitchFamily="18" charset="0"/>
              </a:rPr>
              <a:t>Increase Water Resources</a:t>
            </a:r>
            <a:br>
              <a:rPr lang="en-US" b="1" dirty="0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 dirty="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	          </a:t>
            </a:r>
            <a:r>
              <a:rPr lang="en-US" b="1" dirty="0">
                <a:solidFill>
                  <a:schemeClr val="tx2"/>
                </a:solidFill>
                <a:latin typeface="Georgia" pitchFamily="18" charset="0"/>
              </a:rPr>
              <a:t>Increase Game Animals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can17"/>
          <p:cNvPicPr>
            <a:picLocks noChangeAspect="1" noChangeArrowheads="1"/>
          </p:cNvPicPr>
          <p:nvPr/>
        </p:nvPicPr>
        <p:blipFill>
          <a:blip r:embed="rId2"/>
          <a:srcRect t="32912"/>
          <a:stretch>
            <a:fillRect/>
          </a:stretch>
        </p:blipFill>
        <p:spPr bwMode="auto">
          <a:xfrm>
            <a:off x="533400" y="1016000"/>
            <a:ext cx="3048000" cy="2489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457200" y="3505200"/>
            <a:ext cx="35972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i="1"/>
              <a:t>Copyright © 1977 Time-Life Books, Inc.</a:t>
            </a:r>
            <a:r>
              <a:rPr lang="en-US" sz="800"/>
              <a:t> </a:t>
            </a:r>
          </a:p>
        </p:txBody>
      </p:sp>
      <p:pic>
        <p:nvPicPr>
          <p:cNvPr id="35844" name="Picture 4" descr="scan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822700"/>
            <a:ext cx="4495800" cy="2638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257800" y="6491288"/>
            <a:ext cx="35972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800" i="1"/>
              <a:t>Copyright © 1977 Time-Life Books, Inc.</a:t>
            </a:r>
            <a:r>
              <a:rPr lang="en-US" sz="800"/>
              <a:t> </a:t>
            </a:r>
          </a:p>
        </p:txBody>
      </p:sp>
      <p:sp>
        <p:nvSpPr>
          <p:cNvPr id="35846" name="Rectangle 2"/>
          <p:cNvSpPr>
            <a:spLocks noChangeArrowheads="1"/>
          </p:cNvSpPr>
          <p:nvPr/>
        </p:nvSpPr>
        <p:spPr bwMode="auto">
          <a:xfrm>
            <a:off x="457200" y="762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Spanish Colonization </a:t>
            </a:r>
          </a:p>
        </p:txBody>
      </p:sp>
      <p:sp>
        <p:nvSpPr>
          <p:cNvPr id="35847" name="Rectangle 2"/>
          <p:cNvSpPr>
            <a:spLocks noChangeArrowheads="1"/>
          </p:cNvSpPr>
          <p:nvPr/>
        </p:nvSpPr>
        <p:spPr bwMode="auto">
          <a:xfrm>
            <a:off x="3733800" y="838200"/>
            <a:ext cx="5105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90513" indent="-290513"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sz="2000" b="1">
                <a:solidFill>
                  <a:schemeClr val="tx2"/>
                </a:solidFill>
                <a:latin typeface="Georgia" pitchFamily="18" charset="0"/>
              </a:rPr>
              <a:t>When the Spanish arrived in 1770:</a:t>
            </a:r>
            <a:br>
              <a:rPr lang="en-US" sz="2000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</a:t>
            </a:r>
            <a:r>
              <a:rPr lang="en-US" sz="1600" b="1">
                <a:solidFill>
                  <a:schemeClr val="tx2"/>
                </a:solidFill>
                <a:latin typeface="Georgia" pitchFamily="18" charset="0"/>
              </a:rPr>
              <a:t>The California landscape was   </a:t>
            </a:r>
            <a:br>
              <a:rPr lang="en-US" sz="16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600" b="1">
                <a:solidFill>
                  <a:schemeClr val="tx2"/>
                </a:solidFill>
                <a:latin typeface="Georgia" pitchFamily="18" charset="0"/>
              </a:rPr>
              <a:t>      primed for the introduction of </a:t>
            </a:r>
            <a:br>
              <a:rPr lang="en-US" sz="16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600" b="1">
                <a:solidFill>
                  <a:schemeClr val="tx2"/>
                </a:solidFill>
                <a:latin typeface="Georgia" pitchFamily="18" charset="0"/>
              </a:rPr>
              <a:t>      agriculture &amp; animal husbandry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 </a:t>
            </a:r>
            <a:r>
              <a:rPr lang="en-US" sz="1600" b="1">
                <a:solidFill>
                  <a:schemeClr val="tx2"/>
                </a:solidFill>
                <a:latin typeface="Georgia" pitchFamily="18" charset="0"/>
              </a:rPr>
              <a:t>Cattle were California’s first </a:t>
            </a:r>
            <a:br>
              <a:rPr lang="en-US" sz="16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600" b="1">
                <a:solidFill>
                  <a:schemeClr val="tx2"/>
                </a:solidFill>
                <a:latin typeface="Georgia" pitchFamily="18" charset="0"/>
              </a:rPr>
              <a:t>      agricultural product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</a:t>
            </a:r>
            <a:r>
              <a:rPr lang="en-US" sz="1600" b="1">
                <a:solidFill>
                  <a:schemeClr val="tx2"/>
                </a:solidFill>
                <a:latin typeface="Georgia" pitchFamily="18" charset="0"/>
              </a:rPr>
              <a:t>Hides &amp; tallow were shipped to </a:t>
            </a:r>
            <a:br>
              <a:rPr lang="en-US" sz="16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600" b="1">
                <a:solidFill>
                  <a:schemeClr val="tx2"/>
                </a:solidFill>
                <a:latin typeface="Georgia" pitchFamily="18" charset="0"/>
              </a:rPr>
              <a:t>      Europe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</a:t>
            </a:r>
            <a:r>
              <a:rPr lang="en-US" sz="1600" b="1">
                <a:solidFill>
                  <a:schemeClr val="tx2"/>
                </a:solidFill>
                <a:latin typeface="Georgia" pitchFamily="18" charset="0"/>
              </a:rPr>
              <a:t>Meat was a useless by-product</a:t>
            </a:r>
            <a:br>
              <a:rPr lang="en-US" sz="16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	</a:t>
            </a:r>
            <a:endParaRPr lang="en-US" b="1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scan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09675"/>
            <a:ext cx="3648075" cy="2825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7" name="Picture 5" descr="scan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268663"/>
            <a:ext cx="3962400" cy="31321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Cattle Ranchers </a:t>
            </a:r>
          </a:p>
        </p:txBody>
      </p:sp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4953000" y="1600200"/>
            <a:ext cx="396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eaLnBrk="1" hangingPunct="1"/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5 Generations of Stewardship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	</a:t>
            </a:r>
            <a:endParaRPr lang="en-US" b="1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R:\Presentations\Photos for BVMC Presentation\Mag C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81000"/>
            <a:ext cx="4492625" cy="58348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0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6338" y="1371600"/>
            <a:ext cx="6748462" cy="4724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Management of Venturan Coastal Sage Scrub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4206875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rgbClr val="E3E3FF"/>
                </a:solidFill>
                <a:latin typeface="Georgia" pitchFamily="18" charset="0"/>
              </a:rPr>
              <a:t>Prescribed Burning </a:t>
            </a:r>
          </a:p>
        </p:txBody>
      </p:sp>
      <p:sp>
        <p:nvSpPr>
          <p:cNvPr id="38916" name="Rectangle 2"/>
          <p:cNvSpPr>
            <a:spLocks noChangeArrowheads="1"/>
          </p:cNvSpPr>
          <p:nvPr/>
        </p:nvSpPr>
        <p:spPr bwMode="auto">
          <a:xfrm>
            <a:off x="4419600" y="1447800"/>
            <a:ext cx="4495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sz="1200" b="1" baseline="30000">
                <a:solidFill>
                  <a:srgbClr val="E3E3FF"/>
                </a:solidFill>
                <a:latin typeface="Georgia" pitchFamily="18" charset="0"/>
                <a:sym typeface="Wingdings" pitchFamily="2" charset="2"/>
              </a:rPr>
              <a:t>	          	</a:t>
            </a: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Produces rangeland 	conversions</a:t>
            </a:r>
            <a:br>
              <a:rPr lang="en-US" b="1">
                <a:solidFill>
                  <a:srgbClr val="E3E3FF"/>
                </a:solidFill>
                <a:latin typeface="Georgia" pitchFamily="18" charset="0"/>
              </a:rPr>
            </a:br>
            <a:br>
              <a:rPr lang="en-US" sz="800" b="1">
                <a:solidFill>
                  <a:srgbClr val="E3E3FF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rgbClr val="E3E3FF"/>
                </a:solidFill>
                <a:latin typeface="Georgia" pitchFamily="18" charset="0"/>
                <a:sym typeface="Wingdings" pitchFamily="2" charset="2"/>
              </a:rPr>
              <a:t>           	</a:t>
            </a: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Reduces fuel hazards</a:t>
            </a:r>
            <a:br>
              <a:rPr lang="en-US" b="1">
                <a:solidFill>
                  <a:srgbClr val="E3E3FF"/>
                </a:solidFill>
                <a:latin typeface="Georgia" pitchFamily="18" charset="0"/>
              </a:rPr>
            </a:br>
            <a:br>
              <a:rPr lang="en-US" sz="800" b="1">
                <a:solidFill>
                  <a:srgbClr val="E3E3FF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rgbClr val="E3E3FF"/>
                </a:solidFill>
                <a:latin typeface="Georgia" pitchFamily="18" charset="0"/>
                <a:sym typeface="Wingdings" pitchFamily="2" charset="2"/>
              </a:rPr>
              <a:t>          	</a:t>
            </a: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Creates habitat diversity</a:t>
            </a:r>
            <a:br>
              <a:rPr lang="en-US" b="1">
                <a:solidFill>
                  <a:srgbClr val="E3E3FF"/>
                </a:solidFill>
                <a:latin typeface="Georgia" pitchFamily="18" charset="0"/>
              </a:rPr>
            </a:br>
            <a:br>
              <a:rPr lang="en-US" sz="800" b="1">
                <a:solidFill>
                  <a:srgbClr val="E3E3FF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rgbClr val="E3E3FF"/>
                </a:solidFill>
                <a:latin typeface="Georgia" pitchFamily="18" charset="0"/>
                <a:sym typeface="Wingdings" pitchFamily="2" charset="2"/>
              </a:rPr>
              <a:t>          	</a:t>
            </a: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Increases water resources</a:t>
            </a:r>
            <a:br>
              <a:rPr lang="en-US" b="1">
                <a:solidFill>
                  <a:srgbClr val="E3E3FF"/>
                </a:solidFill>
                <a:latin typeface="Georgia" pitchFamily="18" charset="0"/>
              </a:rPr>
            </a:br>
            <a:br>
              <a:rPr lang="en-US" sz="800" b="1">
                <a:solidFill>
                  <a:srgbClr val="E3E3FF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rgbClr val="E3E3FF"/>
                </a:solidFill>
                <a:latin typeface="Georgia" pitchFamily="18" charset="0"/>
                <a:sym typeface="Wingdings" pitchFamily="2" charset="2"/>
              </a:rPr>
              <a:t>          	</a:t>
            </a: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Provides habitat more 	favorable to wildlife</a:t>
            </a:r>
            <a:br>
              <a:rPr lang="en-US" b="1">
                <a:solidFill>
                  <a:srgbClr val="E3E3FF"/>
                </a:solidFill>
                <a:latin typeface="Georgia" pitchFamily="18" charset="0"/>
              </a:rPr>
            </a:br>
            <a:br>
              <a:rPr lang="en-US" sz="800" b="1">
                <a:solidFill>
                  <a:srgbClr val="E3E3FF"/>
                </a:solidFill>
                <a:latin typeface="Georgia" pitchFamily="18" charset="0"/>
              </a:rPr>
            </a:b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 </a:t>
            </a:r>
            <a:r>
              <a:rPr lang="en-US" sz="1200" b="1" baseline="30000">
                <a:solidFill>
                  <a:srgbClr val="E3E3FF"/>
                </a:solidFill>
                <a:latin typeface="Georgia" pitchFamily="18" charset="0"/>
                <a:sym typeface="Wingdings" pitchFamily="2" charset="2"/>
              </a:rPr>
              <a:t>          	</a:t>
            </a: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Increases livestock carrying  </a:t>
            </a:r>
            <a:br>
              <a:rPr lang="en-US" b="1">
                <a:solidFill>
                  <a:srgbClr val="E3E3FF"/>
                </a:solidFill>
                <a:latin typeface="Georgia" pitchFamily="18" charset="0"/>
              </a:rPr>
            </a:b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       capacity </a:t>
            </a:r>
            <a:br>
              <a:rPr lang="en-US" b="1">
                <a:solidFill>
                  <a:srgbClr val="E3E3FF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rgbClr val="E3E3FF"/>
                </a:solidFill>
                <a:latin typeface="Georgia" pitchFamily="18" charset="0"/>
                <a:sym typeface="Wingdings" pitchFamily="2" charset="2"/>
              </a:rPr>
              <a:t>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5" descr="AtmoreLogo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4785" y="2990848"/>
            <a:ext cx="3451415" cy="188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8775" y="914400"/>
            <a:ext cx="36036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2D52A7-7AF2-465A-9761-E22C709A3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0" y="838200"/>
            <a:ext cx="3348540" cy="40545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:\Project Photos\WMA Presentation 2012\Controlled Burn Nov 09 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609600"/>
            <a:ext cx="7616825" cy="506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596900" y="5867400"/>
            <a:ext cx="80137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000" b="1">
                <a:solidFill>
                  <a:schemeClr val="tx2"/>
                </a:solidFill>
                <a:latin typeface="Georgia" pitchFamily="18" charset="0"/>
              </a:rPr>
              <a:t>Prescribed Burning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:\Project Photos\WMA Presentation 2012\July 09 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1066800"/>
            <a:ext cx="7616825" cy="506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rgbClr val="E3E3FF"/>
                </a:solidFill>
                <a:latin typeface="Georgia" pitchFamily="18" charset="0"/>
              </a:rPr>
              <a:t>Mastication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R:\Project Photos\WMA Presentation 2012\DSC_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990600"/>
            <a:ext cx="7616825" cy="506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rgbClr val="E3E3FF"/>
                </a:solidFill>
                <a:latin typeface="Georgia" pitchFamily="18" charset="0"/>
              </a:rPr>
              <a:t>Prescribed Grazing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914400"/>
            <a:ext cx="5675313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Barlow Canyon 1955 </a:t>
            </a:r>
          </a:p>
        </p:txBody>
      </p:sp>
      <p:sp>
        <p:nvSpPr>
          <p:cNvPr id="44036" name="Rectangle 2"/>
          <p:cNvSpPr>
            <a:spLocks noChangeArrowheads="1"/>
          </p:cNvSpPr>
          <p:nvPr/>
        </p:nvSpPr>
        <p:spPr bwMode="auto">
          <a:xfrm>
            <a:off x="685800" y="5334000"/>
            <a:ext cx="8001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Photos dating back to 1850 depict similar viewsheds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Photo depicts thousands of years of sage scrub management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By 1955 95% of grasses were introduced species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143000"/>
            <a:ext cx="6248400" cy="415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Barlow Canyon 2009</a:t>
            </a:r>
          </a:p>
        </p:txBody>
      </p: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685800" y="5562600"/>
            <a:ext cx="8305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1960 – 1988:  No prescribed burning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Coastal sage scrub demonstrates dominance over annual grasses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	</a:t>
            </a:r>
            <a:endParaRPr lang="en-US" b="1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12"/>
          <p:cNvPicPr>
            <a:picLocks noChangeAspect="1" noChangeArrowheads="1"/>
          </p:cNvPicPr>
          <p:nvPr/>
        </p:nvPicPr>
        <p:blipFill>
          <a:blip r:embed="rId2"/>
          <a:srcRect l="8537"/>
          <a:stretch>
            <a:fillRect/>
          </a:stretch>
        </p:blipFill>
        <p:spPr bwMode="auto">
          <a:xfrm>
            <a:off x="4114800" y="3124200"/>
            <a:ext cx="4648200" cy="33766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3" name="Picture 5" descr="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42672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2"/>
          <p:cNvSpPr>
            <a:spLocks noChangeArrowheads="1"/>
          </p:cNvSpPr>
          <p:nvPr/>
        </p:nvSpPr>
        <p:spPr bwMode="auto">
          <a:xfrm>
            <a:off x="4724400" y="7620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eaLnBrk="1" hangingPunct="1">
              <a:buFont typeface="Wingdings" pitchFamily="2" charset="2"/>
              <a:buNone/>
            </a:pP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1955:  	Livestock carrying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	capacity of 1 animal 	unit per 10 acres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	</a:t>
            </a:r>
            <a:endParaRPr lang="en-US" b="1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46085" name="Rectangle 2"/>
          <p:cNvSpPr>
            <a:spLocks noChangeArrowheads="1"/>
          </p:cNvSpPr>
          <p:nvPr/>
        </p:nvSpPr>
        <p:spPr bwMode="auto">
          <a:xfrm>
            <a:off x="457200" y="57912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eaLnBrk="1" hangingPunct="1">
              <a:buFont typeface="Wingdings" pitchFamily="2" charset="2"/>
              <a:buNone/>
            </a:pP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2009:  	Livestock carrying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	capacity of 1 animal 	unit per 35 acres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	</a:t>
            </a:r>
            <a:endParaRPr lang="en-US" b="1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1CDCD9-65D3-45C3-8B11-C37B5148B0EC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551"/>
            <a:ext cx="9296400" cy="7304617"/>
          </a:xfrm>
        </p:spPr>
      </p:pic>
    </p:spTree>
    <p:extLst>
      <p:ext uri="{BB962C8B-B14F-4D97-AF65-F5344CB8AC3E}">
        <p14:creationId xmlns:p14="http://schemas.microsoft.com/office/powerpoint/2010/main" val="4100073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CA5741-D7BF-426F-93F9-6EFC23CCC0D7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90"/>
            <a:ext cx="9144000" cy="6875690"/>
          </a:xfrm>
        </p:spPr>
      </p:pic>
    </p:spTree>
    <p:extLst>
      <p:ext uri="{BB962C8B-B14F-4D97-AF65-F5344CB8AC3E}">
        <p14:creationId xmlns:p14="http://schemas.microsoft.com/office/powerpoint/2010/main" val="1667606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16_withLi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405" y="838200"/>
            <a:ext cx="7533595" cy="5029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Fire Safe PPP 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471486"/>
            <a:ext cx="7654477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3276600" y="6110287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Georgia" pitchFamily="18" charset="0"/>
              </a:rPr>
              <a:t>Masticated Area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R:\Project Photos\WMA Presentation 2012\_D3_54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Fire Safe PPP 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025" y="460375"/>
            <a:ext cx="7516775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894013" y="61722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Georgia" pitchFamily="18" charset="0"/>
              </a:rPr>
              <a:t>Push, Pile and Burn Area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596900" y="5867400"/>
            <a:ext cx="80137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000" b="1">
                <a:solidFill>
                  <a:srgbClr val="E3E3FF"/>
                </a:solidFill>
                <a:latin typeface="Georgia" pitchFamily="18" charset="0"/>
              </a:rPr>
              <a:t>Post-prescribed burn</a:t>
            </a:r>
          </a:p>
        </p:txBody>
      </p:sp>
      <p:pic>
        <p:nvPicPr>
          <p:cNvPr id="51203" name="Picture 2" descr="R:\Project Photos\R.A. JOBS\Controlled Burn -VC Fire Dept\Controlled Burn Sexton Canyon 2009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7616825" cy="506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:\Project Photos\WMA Presentation 2012\4-17-10 Controlled burn regrowth 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685800"/>
            <a:ext cx="7616825" cy="506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897188" y="60960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Georgia" pitchFamily="18" charset="0"/>
              </a:rPr>
              <a:t>Controlled Burn Area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2897188" y="60960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Georgia" pitchFamily="18" charset="0"/>
              </a:rPr>
              <a:t>Controlled Burn Area</a:t>
            </a:r>
          </a:p>
        </p:txBody>
      </p:sp>
      <p:pic>
        <p:nvPicPr>
          <p:cNvPr id="53251" name="Picture 2" descr="R:\Project Photos\WMA Presentation 2012\1_atmore_range_selects-68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762000"/>
            <a:ext cx="7616825" cy="507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175" y="707105"/>
            <a:ext cx="7616825" cy="50643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971800" y="6172200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Georgia" pitchFamily="18" charset="0"/>
              </a:rPr>
              <a:t>Control Area</a:t>
            </a:r>
          </a:p>
        </p:txBody>
      </p:sp>
    </p:spTree>
    <p:extLst>
      <p:ext uri="{BB962C8B-B14F-4D97-AF65-F5344CB8AC3E}">
        <p14:creationId xmlns:p14="http://schemas.microsoft.com/office/powerpoint/2010/main" val="641093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Fire Safe PPP 006"/>
          <p:cNvPicPr>
            <a:picLocks noChangeAspect="1" noChangeArrowheads="1"/>
          </p:cNvPicPr>
          <p:nvPr/>
        </p:nvPicPr>
        <p:blipFill>
          <a:blip r:embed="rId2" cstate="print"/>
          <a:srcRect b="5334"/>
          <a:stretch>
            <a:fillRect/>
          </a:stretch>
        </p:blipFill>
        <p:spPr bwMode="auto">
          <a:xfrm>
            <a:off x="687388" y="534988"/>
            <a:ext cx="76168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971800" y="6172200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Georgia" pitchFamily="18" charset="0"/>
              </a:rPr>
              <a:t>Control Area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175" y="707105"/>
            <a:ext cx="7616825" cy="50643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1300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38150"/>
            <a:ext cx="6934200" cy="5200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685800" y="5562600"/>
            <a:ext cx="800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Proper management of grassland controls invasive plants and reduces wildfire risks.</a:t>
            </a: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	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8600"/>
            <a:ext cx="485933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5715000" y="1447800"/>
            <a:ext cx="3200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Aft>
                <a:spcPct val="50000"/>
              </a:spcAft>
            </a:pP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</a:t>
            </a:r>
            <a:r>
              <a:rPr lang="en-US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Fencing facilitates 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      rotational grazing 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      practices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Since 1995, have 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      installed over 120,000 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      feet of fence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Divided 5 pastures 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      into 16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Graze 2 years, 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      rest 1 year 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	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3962400" cy="3028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1" name="Picture 6" descr="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2590800"/>
            <a:ext cx="5181600" cy="3943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eorgia" pitchFamily="18" charset="0"/>
              </a:rPr>
              <a:t>Grazing Operation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209800"/>
            <a:ext cx="7543800" cy="2819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Georgia" pitchFamily="18" charset="0"/>
              </a:rPr>
              <a:t>R.A. Cattle Co., division of R.A. Atmore &amp; Sons, Inc.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Georgia" pitchFamily="18" charset="0"/>
              </a:rPr>
              <a:t>275 head Cow/Calf Operation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Georgia" pitchFamily="18" charset="0"/>
              </a:rPr>
              <a:t>6800 acres currently under lease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Georgia" pitchFamily="18" charset="0"/>
              </a:rPr>
              <a:t>Current grazing capacity = 1 animal unit (1000 lbs.) per 35 acres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Georgia" pitchFamily="18" charset="0"/>
              </a:rPr>
              <a:t>Current grazing methods: High Intensity – Short Duration / Rotational – Rest.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 descr="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743200"/>
            <a:ext cx="5484813" cy="3956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19" name="Picture 6" descr="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588" y="350838"/>
            <a:ext cx="4572000" cy="3686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257800" y="1066800"/>
            <a:ext cx="3505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Timing and intensity of grazing controls non-native plants.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5029200" cy="3771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3" name="Picture 6" descr="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2743200"/>
            <a:ext cx="4860925" cy="36464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04800" y="4495800"/>
            <a:ext cx="3505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California coastal flora evolved under the influence of man and grazing animals, both which  have been part of the eco-system for thousands of years.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Georgia" pitchFamily="18" charset="0"/>
              </a:rPr>
              <a:t>Invasive Plant Control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1981200"/>
            <a:ext cx="7543800" cy="3200400"/>
          </a:xfrm>
        </p:spPr>
        <p:txBody>
          <a:bodyPr/>
          <a:lstStyle/>
          <a:p>
            <a:pPr eaLnBrk="1" hangingPunct="1"/>
            <a:r>
              <a:rPr lang="en-US" sz="2400">
                <a:latin typeface="Georgia" pitchFamily="18" charset="0"/>
              </a:rPr>
              <a:t>Early detection &amp; eradication of non-established, noxious invasive species</a:t>
            </a:r>
          </a:p>
          <a:p>
            <a:pPr eaLnBrk="1" hangingPunct="1"/>
            <a:r>
              <a:rPr lang="en-US" sz="2400">
                <a:latin typeface="Georgia" pitchFamily="18" charset="0"/>
              </a:rPr>
              <a:t>Control vs. eradication of established non-native plants</a:t>
            </a:r>
          </a:p>
          <a:p>
            <a:pPr eaLnBrk="1" hangingPunct="1"/>
            <a:r>
              <a:rPr lang="en-US" sz="2400">
                <a:latin typeface="Georgia" pitchFamily="18" charset="0"/>
              </a:rPr>
              <a:t>Invasive plants cattle cannot control are detrimental to existing habitat</a:t>
            </a:r>
          </a:p>
          <a:p>
            <a:pPr eaLnBrk="1" hangingPunct="1">
              <a:buFontTx/>
              <a:buNone/>
            </a:pPr>
            <a:endParaRPr lang="en-US">
              <a:latin typeface="Georgia" pitchFamily="18" charset="0"/>
            </a:endParaRPr>
          </a:p>
          <a:p>
            <a:pPr eaLnBrk="1" hangingPunct="1"/>
            <a:endParaRPr lang="en-US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Herbivory</a:t>
            </a:r>
          </a:p>
        </p:txBody>
      </p:sp>
      <p:pic>
        <p:nvPicPr>
          <p:cNvPr id="66563" name="Picture 7" descr="R:\Project Photos\WMA Presentation 2012\Castor Bean AV Prk 003.jpg"/>
          <p:cNvPicPr>
            <a:picLocks noChangeAspect="1" noChangeArrowheads="1"/>
          </p:cNvPicPr>
          <p:nvPr/>
        </p:nvPicPr>
        <p:blipFill>
          <a:blip r:embed="rId2"/>
          <a:srcRect t="7759"/>
          <a:stretch>
            <a:fillRect/>
          </a:stretch>
        </p:blipFill>
        <p:spPr bwMode="auto">
          <a:xfrm>
            <a:off x="773113" y="914400"/>
            <a:ext cx="7616825" cy="5268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990600" y="60960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algn="ctr"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Castor Bean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:\Project Photos\WMA Presentation 2012\. 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616825" cy="571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1280680" y="60579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algn="ctr"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b="1" dirty="0">
                <a:solidFill>
                  <a:srgbClr val="E3E3FF"/>
                </a:solidFill>
                <a:latin typeface="Georgia" pitchFamily="18" charset="0"/>
              </a:rPr>
              <a:t>May Weeds</a:t>
            </a:r>
            <a:r>
              <a:rPr lang="en-US" sz="1200" b="1" baseline="30000" dirty="0">
                <a:solidFill>
                  <a:srgbClr val="E3E3FF"/>
                </a:solidFill>
                <a:latin typeface="Georgia" pitchFamily="18" charset="0"/>
                <a:sym typeface="Wingdings" pitchFamily="2" charset="2"/>
              </a:rPr>
              <a:t>	</a:t>
            </a:r>
            <a:endParaRPr lang="en-US" b="1" dirty="0">
              <a:solidFill>
                <a:srgbClr val="E3E3FF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28"/>
          <p:cNvPicPr>
            <a:picLocks noChangeAspect="1" noChangeArrowheads="1"/>
          </p:cNvPicPr>
          <p:nvPr/>
        </p:nvPicPr>
        <p:blipFill>
          <a:blip r:embed="rId2"/>
          <a:srcRect t="4497"/>
          <a:stretch>
            <a:fillRect/>
          </a:stretch>
        </p:blipFill>
        <p:spPr bwMode="auto">
          <a:xfrm>
            <a:off x="762000" y="533400"/>
            <a:ext cx="7616825" cy="55483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990600" y="60198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algn="ctr"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Artichoke Thistle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ARTICHOKE TH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3000"/>
            <a:ext cx="4343400" cy="3257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Early Detection &amp; Eradication</a:t>
            </a:r>
          </a:p>
        </p:txBody>
      </p:sp>
      <p:pic>
        <p:nvPicPr>
          <p:cNvPr id="70660" name="Picture 4" descr="R:\Project Photos\WMA Presentation 2012\DSC00081.JPG"/>
          <p:cNvPicPr>
            <a:picLocks noChangeAspect="1" noChangeArrowheads="1"/>
          </p:cNvPicPr>
          <p:nvPr/>
        </p:nvPicPr>
        <p:blipFill>
          <a:blip r:embed="rId3" cstate="print"/>
          <a:srcRect l="13095" t="26711"/>
          <a:stretch>
            <a:fillRect/>
          </a:stretch>
        </p:blipFill>
        <p:spPr bwMode="auto">
          <a:xfrm>
            <a:off x="3629025" y="3294063"/>
            <a:ext cx="5033963" cy="3182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0661" name="Rectangle 2"/>
          <p:cNvSpPr>
            <a:spLocks noChangeArrowheads="1"/>
          </p:cNvSpPr>
          <p:nvPr/>
        </p:nvSpPr>
        <p:spPr bwMode="auto">
          <a:xfrm>
            <a:off x="4800600" y="2514600"/>
            <a:ext cx="335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algn="ctr"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Artichoke Thistle</a:t>
            </a:r>
            <a:r>
              <a:rPr lang="en-US" sz="1200" b="1" baseline="30000">
                <a:solidFill>
                  <a:srgbClr val="E3E3FF"/>
                </a:solidFill>
                <a:latin typeface="Georgia" pitchFamily="18" charset="0"/>
                <a:sym typeface="Wingdings" pitchFamily="2" charset="2"/>
              </a:rPr>
              <a:t>	</a:t>
            </a:r>
            <a:endParaRPr lang="en-US" b="1">
              <a:solidFill>
                <a:srgbClr val="E3E3FF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Anna\Desktop\Photos to Sort\Pasture Fencing 2012-04-23\Pasture Fencing 2012-04-2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19100"/>
            <a:ext cx="7620000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990600" y="60198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algn="ctr"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Black Mustard</a:t>
            </a:r>
            <a:r>
              <a:rPr lang="en-US" sz="1200" b="1" baseline="30000">
                <a:solidFill>
                  <a:srgbClr val="E3E3FF"/>
                </a:solidFill>
                <a:latin typeface="Georgia" pitchFamily="18" charset="0"/>
                <a:sym typeface="Wingdings" pitchFamily="2" charset="2"/>
              </a:rPr>
              <a:t>	</a:t>
            </a:r>
            <a:endParaRPr lang="en-US" b="1">
              <a:solidFill>
                <a:srgbClr val="E3E3FF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R:\Project Photos\WMA Presentation 2012\Bull Thistle 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616825" cy="571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762000" y="60960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algn="ctr"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Bull  Thistle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R:\Project Photos\WMA Presentation 2012\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45720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2707" name="Picture 3" descr="R:\Project Photos\WMA Presentation 2012\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048000"/>
            <a:ext cx="4530725" cy="3398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708" name="Rectangle 2"/>
          <p:cNvSpPr>
            <a:spLocks noChangeArrowheads="1"/>
          </p:cNvSpPr>
          <p:nvPr/>
        </p:nvSpPr>
        <p:spPr bwMode="auto">
          <a:xfrm>
            <a:off x="4876800" y="2428875"/>
            <a:ext cx="335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2763" indent="-512763" algn="ctr"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US" b="1">
                <a:solidFill>
                  <a:srgbClr val="E3E3FF"/>
                </a:solidFill>
                <a:latin typeface="Georgia" pitchFamily="18" charset="0"/>
              </a:rPr>
              <a:t>Cape Ivy</a:t>
            </a:r>
            <a:r>
              <a:rPr lang="en-US" sz="1200" b="1" baseline="30000">
                <a:solidFill>
                  <a:srgbClr val="E3E3FF"/>
                </a:solidFill>
                <a:latin typeface="Georgia" pitchFamily="18" charset="0"/>
                <a:sym typeface="Wingdings" pitchFamily="2" charset="2"/>
              </a:rPr>
              <a:t>	</a:t>
            </a:r>
            <a:endParaRPr lang="en-US" b="1">
              <a:solidFill>
                <a:srgbClr val="E3E3FF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:\Project Photos\WMA Presentation 2012\21_atmore_range_selects-7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Tree Spurge (</a:t>
            </a:r>
            <a:r>
              <a:rPr lang="en-US" sz="2600" b="1" i="1">
                <a:solidFill>
                  <a:schemeClr val="tx2"/>
                </a:solidFill>
                <a:latin typeface="Georgia" pitchFamily="18" charset="0"/>
              </a:rPr>
              <a:t>Euphorbia dendroides</a:t>
            </a:r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)</a:t>
            </a:r>
          </a:p>
        </p:txBody>
      </p:sp>
      <p:pic>
        <p:nvPicPr>
          <p:cNvPr id="75779" name="Picture 5" descr="R:\Project Photos\WMA Presentation 2012\E.Terracina_AH_091906 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25" y="1130300"/>
            <a:ext cx="6950075" cy="462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80" name="Picture 5" descr="Euphorbia Terracina 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4025900"/>
            <a:ext cx="3209925" cy="2452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608013"/>
            <a:ext cx="7616825" cy="5514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:\Project Photos\WMA Presentation 2012\Eucalyptus Removal 12-18-06 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34987"/>
            <a:ext cx="7616825" cy="571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33400"/>
            <a:ext cx="7616825" cy="5713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R:\Project Photos\Temporary\AAA\DSCN0248.JPG"/>
          <p:cNvPicPr>
            <a:picLocks noChangeAspect="1" noChangeArrowheads="1"/>
          </p:cNvPicPr>
          <p:nvPr/>
        </p:nvPicPr>
        <p:blipFill>
          <a:blip r:embed="rId2"/>
          <a:srcRect b="11665"/>
          <a:stretch>
            <a:fillRect/>
          </a:stretch>
        </p:blipFill>
        <p:spPr bwMode="auto">
          <a:xfrm>
            <a:off x="762000" y="744538"/>
            <a:ext cx="7616825" cy="504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R:\Project Photos\WMA Presentation 2012\Sexton Cyn Creek 7-23-07 013 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762000"/>
            <a:ext cx="7616825" cy="571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0899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Sexton Canyon Creek Rehabilitation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:\DCIM\100NCD40\DSC_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803275"/>
            <a:ext cx="7616825" cy="506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600" b="1">
                <a:solidFill>
                  <a:schemeClr val="tx2"/>
                </a:solidFill>
                <a:latin typeface="Georgia" pitchFamily="18" charset="0"/>
              </a:rPr>
              <a:t>Rangeland &amp; Wildlife Habitat Enhancement</a:t>
            </a:r>
          </a:p>
        </p:txBody>
      </p:sp>
      <p:pic>
        <p:nvPicPr>
          <p:cNvPr id="82947" name="Picture 2" descr="R:\Project Photos\WMA Presentation 2012\154.JPG"/>
          <p:cNvPicPr>
            <a:picLocks noChangeAspect="1" noChangeArrowheads="1"/>
          </p:cNvPicPr>
          <p:nvPr/>
        </p:nvPicPr>
        <p:blipFill>
          <a:blip r:embed="rId2"/>
          <a:srcRect t="5226"/>
          <a:stretch>
            <a:fillRect/>
          </a:stretch>
        </p:blipFill>
        <p:spPr bwMode="auto">
          <a:xfrm>
            <a:off x="762000" y="914400"/>
            <a:ext cx="7616825" cy="541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R:\Project Photos\WMA Presentation 2012\2011 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33400"/>
            <a:ext cx="7616825" cy="571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R:\Project Photos\WMA Presentation 2012\goats 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34987"/>
            <a:ext cx="7616825" cy="571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eorgia" pitchFamily="18" charset="0"/>
              </a:rPr>
              <a:t>Grazing Benefits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981200"/>
            <a:ext cx="7543800" cy="3200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Georgia" pitchFamily="18" charset="0"/>
              </a:rPr>
              <a:t>Invasive Weed Control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Georgia" pitchFamily="18" charset="0"/>
              </a:rPr>
              <a:t>Valuable Protein Source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Georgia" pitchFamily="18" charset="0"/>
              </a:rPr>
              <a:t>Wildfire Protection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Georgia" pitchFamily="18" charset="0"/>
              </a:rPr>
              <a:t>Enhanced Viewshed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Georgia" pitchFamily="18" charset="0"/>
              </a:rPr>
              <a:t>Security &amp; Management for Open Space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Georgia" pitchFamily="18" charset="0"/>
              </a:rPr>
              <a:t>TNC, USFWS &amp; others utilize grazing to enhance habitat on their properties.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>
              <a:latin typeface="Georgia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:\Project Photos\WMA Presentation 2012\2012-04-06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34988"/>
            <a:ext cx="7616825" cy="5713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R:\Project Photos\WMA Presentation 2012\tc1 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FC7DE2-A0B5-40F2-ACFD-2D5406369A69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86" y="1183096"/>
            <a:ext cx="7973827" cy="4491807"/>
          </a:xfrm>
        </p:spPr>
      </p:pic>
    </p:spTree>
    <p:extLst>
      <p:ext uri="{BB962C8B-B14F-4D97-AF65-F5344CB8AC3E}">
        <p14:creationId xmlns:p14="http://schemas.microsoft.com/office/powerpoint/2010/main" val="41242706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DFBF9F-9203-4ED2-B894-395D69643B91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68300"/>
            <a:ext cx="6705600" cy="5588000"/>
          </a:xfrm>
        </p:spPr>
      </p:pic>
    </p:spTree>
    <p:extLst>
      <p:ext uri="{BB962C8B-B14F-4D97-AF65-F5344CB8AC3E}">
        <p14:creationId xmlns:p14="http://schemas.microsoft.com/office/powerpoint/2010/main" val="4123836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R:\Project Photos\WMA Presentation 2012\tc 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:\Presentations\Photos for BVMC Presentation\Coyote Pack 201209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09600"/>
            <a:ext cx="7391400" cy="548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3152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3152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29388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02545"/>
            <a:ext cx="7315200" cy="4107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07574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02545"/>
            <a:ext cx="7315200" cy="4107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7319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R:\Project Photos\WMA Presentation 2012\1-13-08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727075"/>
            <a:ext cx="7564295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766763"/>
            <a:ext cx="7616825" cy="5711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971800" y="152400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Georgia" pitchFamily="18" charset="0"/>
              </a:rPr>
              <a:t>Wildfire</a:t>
            </a:r>
          </a:p>
        </p:txBody>
      </p:sp>
    </p:spTree>
    <p:extLst>
      <p:ext uri="{BB962C8B-B14F-4D97-AF65-F5344CB8AC3E}">
        <p14:creationId xmlns:p14="http://schemas.microsoft.com/office/powerpoint/2010/main" val="7627197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522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E1A44D-E9A9-4D31-AA4C-7C1FD9918ECF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" y="685800"/>
            <a:ext cx="9071586" cy="4909710"/>
          </a:xfrm>
        </p:spPr>
      </p:pic>
    </p:spTree>
    <p:extLst>
      <p:ext uri="{BB962C8B-B14F-4D97-AF65-F5344CB8AC3E}">
        <p14:creationId xmlns:p14="http://schemas.microsoft.com/office/powerpoint/2010/main" val="10228375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7AE7F3-B695-4DA6-8901-CE7AF4F4B7B0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" y="685800"/>
            <a:ext cx="9072328" cy="4953000"/>
          </a:xfrm>
        </p:spPr>
      </p:pic>
    </p:spTree>
    <p:extLst>
      <p:ext uri="{BB962C8B-B14F-4D97-AF65-F5344CB8AC3E}">
        <p14:creationId xmlns:p14="http://schemas.microsoft.com/office/powerpoint/2010/main" val="19778690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ECD397-D2F0-496E-A4B9-848D57F337FD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45808"/>
            <a:ext cx="9103242" cy="4892991"/>
          </a:xfrm>
        </p:spPr>
      </p:pic>
    </p:spTree>
    <p:extLst>
      <p:ext uri="{BB962C8B-B14F-4D97-AF65-F5344CB8AC3E}">
        <p14:creationId xmlns:p14="http://schemas.microsoft.com/office/powerpoint/2010/main" val="32325101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9E8CDD-3E6D-4782-8309-5EDD03A08CDA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" y="685800"/>
            <a:ext cx="9106184" cy="4953000"/>
          </a:xfrm>
        </p:spPr>
      </p:pic>
    </p:spTree>
    <p:extLst>
      <p:ext uri="{BB962C8B-B14F-4D97-AF65-F5344CB8AC3E}">
        <p14:creationId xmlns:p14="http://schemas.microsoft.com/office/powerpoint/2010/main" val="42136872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scan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57200"/>
            <a:ext cx="5634038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2"/>
          <p:cNvSpPr>
            <a:spLocks noChangeArrowheads="1"/>
          </p:cNvSpPr>
          <p:nvPr/>
        </p:nvSpPr>
        <p:spPr bwMode="auto">
          <a:xfrm>
            <a:off x="1524000" y="4267200"/>
            <a:ext cx="6934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Aft>
                <a:spcPct val="30000"/>
              </a:spcAft>
            </a:pPr>
            <a:r>
              <a:rPr lang="en-US" sz="2000" b="1">
                <a:solidFill>
                  <a:schemeClr val="tx2"/>
                </a:solidFill>
                <a:latin typeface="Georgia" pitchFamily="18" charset="0"/>
              </a:rPr>
              <a:t>Responsible urban interface rangeland &amp; open space managers work to:</a:t>
            </a:r>
            <a:br>
              <a:rPr lang="en-US" sz="20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2000" b="1">
                <a:solidFill>
                  <a:schemeClr val="tx2"/>
                </a:solidFill>
                <a:latin typeface="Georgia" pitchFamily="18" charset="0"/>
              </a:rPr>
              <a:t>	</a:t>
            </a: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Protect the environment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     	</a:t>
            </a: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Provide managed habitat diversity</a:t>
            </a:r>
            <a:br>
              <a:rPr lang="en-US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     	</a:t>
            </a: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Work with evolved existing ecosystems to 	  	      achieve realistic goals</a:t>
            </a: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br>
              <a:rPr lang="en-US" sz="800" b="1">
                <a:solidFill>
                  <a:schemeClr val="tx2"/>
                </a:solidFill>
                <a:latin typeface="Georgia" pitchFamily="18" charset="0"/>
              </a:rPr>
            </a:b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     	</a:t>
            </a:r>
            <a:r>
              <a:rPr lang="en-US" sz="1200" b="1" baseline="30000">
                <a:solidFill>
                  <a:schemeClr val="tx2"/>
                </a:solidFill>
                <a:latin typeface="Georgia" pitchFamily="18" charset="0"/>
                <a:sym typeface="Wingdings" pitchFamily="2" charset="2"/>
              </a:rPr>
              <a:t>          </a:t>
            </a:r>
            <a:r>
              <a:rPr lang="en-US" b="1">
                <a:solidFill>
                  <a:schemeClr val="tx2"/>
                </a:solidFill>
                <a:latin typeface="Georgia" pitchFamily="18" charset="0"/>
              </a:rPr>
              <a:t>Reduce wildfire risks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85925"/>
            <a:ext cx="5562600" cy="3114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53340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latin typeface="Georgia" pitchFamily="18" charset="0"/>
              </a:rPr>
              <a:t>80% of all home losses from wildfires are preventable</a:t>
            </a:r>
          </a:p>
        </p:txBody>
      </p:sp>
    </p:spTree>
    <p:extLst>
      <p:ext uri="{BB962C8B-B14F-4D97-AF65-F5344CB8AC3E}">
        <p14:creationId xmlns:p14="http://schemas.microsoft.com/office/powerpoint/2010/main" val="30954040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HRISTMAS 2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5062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The End</a:t>
            </a:r>
          </a:p>
        </p:txBody>
      </p:sp>
      <p:pic>
        <p:nvPicPr>
          <p:cNvPr id="111619" name="Picture 4" descr="family 6-14-04 0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143000"/>
            <a:ext cx="4953000" cy="3714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2068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R:\Presentations\Photos for BVMC Presentation\3-08 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09600"/>
            <a:ext cx="7315200" cy="548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R:\Presentations\Photos for BVMC Presentation\3-09 021.jpg"/>
          <p:cNvPicPr>
            <a:picLocks noChangeAspect="1" noChangeArrowheads="1"/>
          </p:cNvPicPr>
          <p:nvPr/>
        </p:nvPicPr>
        <p:blipFill rotWithShape="1">
          <a:blip r:embed="rId2" cstate="print"/>
          <a:srcRect l="11394" t="7066" r="11893" b="6148"/>
          <a:stretch/>
        </p:blipFill>
        <p:spPr bwMode="auto">
          <a:xfrm>
            <a:off x="936214" y="609600"/>
            <a:ext cx="7293386" cy="548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3135</TotalTime>
  <Words>374</Words>
  <Application>Microsoft Office PowerPoint</Application>
  <PresentationFormat>On-screen Show (4:3)</PresentationFormat>
  <Paragraphs>73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Arial</vt:lpstr>
      <vt:lpstr>Georgia</vt:lpstr>
      <vt:lpstr>Wingdings</vt:lpstr>
      <vt:lpstr>Mountain Top</vt:lpstr>
      <vt:lpstr>1_Mountain Top</vt:lpstr>
      <vt:lpstr>2_Mountain Top</vt:lpstr>
      <vt:lpstr>4_Mountain Top</vt:lpstr>
      <vt:lpstr>5_Mountain Top</vt:lpstr>
      <vt:lpstr>8_Mountain Top</vt:lpstr>
      <vt:lpstr>9_Mountain Top</vt:lpstr>
      <vt:lpstr>Presentation to Ventura Watershed Council </vt:lpstr>
      <vt:lpstr>PowerPoint Presentation</vt:lpstr>
      <vt:lpstr>PowerPoint Presentation</vt:lpstr>
      <vt:lpstr>Grazing Operation</vt:lpstr>
      <vt:lpstr>PowerPoint Presentation</vt:lpstr>
      <vt:lpstr>Grazing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Historic  Land Stewards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Invasive Plant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>Wildscape Restoration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Ranch Operations</dc:title>
  <dc:creator>Anna Huber</dc:creator>
  <cp:lastModifiedBy>Mike Lydon</cp:lastModifiedBy>
  <cp:revision>191</cp:revision>
  <dcterms:created xsi:type="dcterms:W3CDTF">2007-03-16T18:52:20Z</dcterms:created>
  <dcterms:modified xsi:type="dcterms:W3CDTF">2018-02-28T17:55:17Z</dcterms:modified>
</cp:coreProperties>
</file>