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9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3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820" autoAdjust="0"/>
  </p:normalViewPr>
  <p:slideViewPr>
    <p:cSldViewPr snapToGrid="0">
      <p:cViewPr varScale="1">
        <p:scale>
          <a:sx n="62" d="100"/>
          <a:sy n="62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1ECF9-3564-4A6D-A95F-DE9BA2700287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5250E-43B4-4CF0-B497-4DC956995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0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Other examples of Special Districts:</a:t>
            </a:r>
          </a:p>
          <a:p>
            <a:r>
              <a:rPr lang="en-US" dirty="0"/>
              <a:t>Cemetery &amp; Memorial Districts</a:t>
            </a:r>
          </a:p>
          <a:p>
            <a:r>
              <a:rPr lang="en-US" dirty="0"/>
              <a:t>Community Services Improvement &amp; Health Districts</a:t>
            </a:r>
          </a:p>
          <a:p>
            <a:r>
              <a:rPr lang="en-US" dirty="0"/>
              <a:t>Port and Harbor Districts</a:t>
            </a:r>
          </a:p>
          <a:p>
            <a:r>
              <a:rPr lang="en-US" dirty="0"/>
              <a:t>Recreation &amp; Park Districts</a:t>
            </a:r>
          </a:p>
          <a:p>
            <a:r>
              <a:rPr lang="en-US" dirty="0"/>
              <a:t>Resource Conservation Districts</a:t>
            </a:r>
          </a:p>
          <a:p>
            <a:r>
              <a:rPr lang="en-US" dirty="0"/>
              <a:t>Wastewater Treatment and Reclamation Districts</a:t>
            </a:r>
          </a:p>
          <a:p>
            <a:r>
              <a:rPr lang="en-US" dirty="0"/>
              <a:t>Water Storage, Distribution, Collection &amp; Disposal Districts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250E-43B4-4CF0-B497-4DC956995D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87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250E-43B4-4CF0-B497-4DC956995D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77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concept of RCDs was established early 1930s due to much concern over soil erosion, floods and dust storms.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RCDs partner or even cohabitate with USDA-NRCS. It was found that federal standards could be better implemented by  RCDs at the local level.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RCDs = Resource Conservation Districts (only in CA)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Conservation districts can be found throughout U.S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Trade organization: CARCD = California Association of Resource Conservation Districts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projects include water conservation, watershed protection, habitat improvement, native plantings, fire prevention projects and education, etc. 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RCDs are totally grant funded, some receive an annual tax base, some receive support from donors, some are all three!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250E-43B4-4CF0-B497-4DC956995D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5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*In the midst of updating/upgrading our website. Please be aware that some info is out of date!</a:t>
            </a:r>
          </a:p>
          <a:p>
            <a:endParaRPr lang="en-US" dirty="0"/>
          </a:p>
          <a:p>
            <a:r>
              <a:rPr lang="en-US" dirty="0"/>
              <a:t>VCRCD does not receive a tax base... We are almost entirely grant funded. We receive donations from time to time.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250E-43B4-4CF0-B497-4DC956995D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23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RCDs are organizations made up of landowners FOR landowners.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250E-43B4-4CF0-B497-4DC956995D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70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Staff take direction from the Board and implement, or put ideas into action. </a:t>
            </a:r>
          </a:p>
          <a:p>
            <a:endParaRPr lang="en-US" dirty="0"/>
          </a:p>
          <a:p>
            <a:r>
              <a:rPr lang="en-US" dirty="0"/>
              <a:t>First 4 staff are full time, Dawn is part-part time and assists when needed. </a:t>
            </a:r>
          </a:p>
          <a:p>
            <a:endParaRPr lang="en-US" dirty="0"/>
          </a:p>
          <a:p>
            <a:r>
              <a:rPr lang="en-US" dirty="0"/>
              <a:t>Jamie and Lexi handle grant writing, project development,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250E-43B4-4CF0-B497-4DC956995D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50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250E-43B4-4CF0-B497-4DC956995D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65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VCRCD’s Mobile Irrigation Lab (MIL) has been our bread and butter for a while now... We serve both Ventura and Santa Barbara Counties in this programmatic capacity, providing </a:t>
            </a:r>
            <a:r>
              <a:rPr lang="en-US" dirty="0" err="1"/>
              <a:t>Cachuma</a:t>
            </a:r>
            <a:r>
              <a:rPr lang="en-US" dirty="0"/>
              <a:t> RCD with staff. Drought is an ongoing resource concern in CA, but we need to diversify our program so that it meets other resource concerns,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250E-43B4-4CF0-B497-4DC956995D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1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update on how program is going - </a:t>
            </a:r>
          </a:p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Project funded by the State Water Resources Control Board and administered by the LA Regional Water Quality Control Board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Ends in December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Visited a total of 12 properties and almost finished with developing NMPs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with Oak Ranch Estates HOA and CA Coastal Horse Rescue as Demo Sites – manure bunker at HOA and looking to construct O2 Compost structure at CCHR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outstanding – finish BMP implementation at demo sites, host field trips at demo sites, send out final brochure mailer, host an HLWA meeting, final reporting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 on applying for 319(h) funding this year for implementation $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250E-43B4-4CF0-B497-4DC956995D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9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photos – These are just a few...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Aerated composting demonstration at private Ojai horse property - 2016</a:t>
            </a:r>
          </a:p>
          <a:p>
            <a:pPr marL="228600" indent="-228600">
              <a:buAutoNum type="arabicPeriod"/>
            </a:pPr>
            <a:r>
              <a:rPr lang="en-US" dirty="0"/>
              <a:t>Raspberry </a:t>
            </a:r>
            <a:r>
              <a:rPr lang="en-US" dirty="0" err="1"/>
              <a:t>hoophouse</a:t>
            </a:r>
            <a:r>
              <a:rPr lang="en-US" dirty="0"/>
              <a:t> stormwater runoff field day and demonstration at Hansen Agricultural Research and Extension Center managed by Ventura County UCCE - 2018</a:t>
            </a:r>
          </a:p>
          <a:p>
            <a:pPr marL="228600" indent="-228600">
              <a:buAutoNum type="arabicPeriod"/>
            </a:pPr>
            <a:r>
              <a:rPr lang="en-US" dirty="0"/>
              <a:t>Landowners attending a workshop held at the RCD office for info on how to apply to CDFA’s Healthy Soils Program – 2017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Recall back – VCRCD is almost entirely grant based, which means we’re always hard at work finding the next opportunity!!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250E-43B4-4CF0-B497-4DC956995D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1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2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8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18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7992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22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9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9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70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1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6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9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9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6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2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8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3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A3DD91F-900B-4F39-8BAE-771EC93E6260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923296A-28AF-4C8A-93E1-D39989B4D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47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18" Type="http://schemas.openxmlformats.org/officeDocument/2006/relationships/image" Target="../media/image47.gif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0.pn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4" Type="http://schemas.openxmlformats.org/officeDocument/2006/relationships/image" Target="../media/image5.jpg"/><Relationship Id="rId9" Type="http://schemas.openxmlformats.org/officeDocument/2006/relationships/image" Target="../media/image38.gif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field with a mountain in the background&#10;&#10;Description generated with high confidence">
            <a:extLst>
              <a:ext uri="{FF2B5EF4-FFF2-40B4-BE49-F238E27FC236}">
                <a16:creationId xmlns:a16="http://schemas.microsoft.com/office/drawing/2014/main" id="{FAB7049D-013F-4C20-B7EC-B1CBA8BA75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r="19673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26" name="Picture 2" descr="Image result for resource conservation district">
            <a:extLst>
              <a:ext uri="{FF2B5EF4-FFF2-40B4-BE49-F238E27FC236}">
                <a16:creationId xmlns:a16="http://schemas.microsoft.com/office/drawing/2014/main" id="{0A644B8D-B448-43D2-9771-6898E676E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29"/>
          <a:stretch/>
        </p:blipFill>
        <p:spPr bwMode="auto">
          <a:xfrm>
            <a:off x="2334650" y="382612"/>
            <a:ext cx="1038958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A497BA-8C1D-474B-AC7E-8BA874241EC8}"/>
              </a:ext>
            </a:extLst>
          </p:cNvPr>
          <p:cNvSpPr txBox="1"/>
          <p:nvPr/>
        </p:nvSpPr>
        <p:spPr>
          <a:xfrm>
            <a:off x="3324665" y="607462"/>
            <a:ext cx="689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RESOURCE CONSERVATION DISTRICT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3309C-494E-4B08-AD6D-2064033607BB}"/>
              </a:ext>
            </a:extLst>
          </p:cNvPr>
          <p:cNvSpPr txBox="1"/>
          <p:nvPr/>
        </p:nvSpPr>
        <p:spPr>
          <a:xfrm>
            <a:off x="3373608" y="1135384"/>
            <a:ext cx="2876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VENTURA COUNTY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ED980C-08EA-440C-94B3-AE190D81CF7F}"/>
              </a:ext>
            </a:extLst>
          </p:cNvPr>
          <p:cNvSpPr/>
          <p:nvPr/>
        </p:nvSpPr>
        <p:spPr>
          <a:xfrm>
            <a:off x="2000874" y="5972089"/>
            <a:ext cx="8190251" cy="677108"/>
          </a:xfrm>
          <a:prstGeom prst="roundRect">
            <a:avLst/>
          </a:prstGeom>
          <a:solidFill>
            <a:schemeClr val="tx1">
              <a:alpha val="50000"/>
            </a:schemeClr>
          </a:solidFill>
          <a:ln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FF2FE5-D543-431A-84FE-0F93B9A1AD26}"/>
              </a:ext>
            </a:extLst>
          </p:cNvPr>
          <p:cNvSpPr txBox="1"/>
          <p:nvPr/>
        </p:nvSpPr>
        <p:spPr>
          <a:xfrm>
            <a:off x="3532224" y="5972089"/>
            <a:ext cx="51062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Candara" panose="020E0502030303020204" pitchFamily="34" charset="0"/>
              </a:rPr>
              <a:t>Lexi Ballinger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Environmental &amp; Land Management Specialist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66467E-1747-4B16-8882-EFE013DD1444}"/>
              </a:ext>
            </a:extLst>
          </p:cNvPr>
          <p:cNvSpPr/>
          <p:nvPr/>
        </p:nvSpPr>
        <p:spPr>
          <a:xfrm>
            <a:off x="2991386" y="2147649"/>
            <a:ext cx="6518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Ink Free" panose="03080402000500000000" pitchFamily="66" charset="0"/>
                <a:cs typeface="Calibri" panose="020F0502020204030204" pitchFamily="34" charset="0"/>
              </a:rPr>
              <a:t>Your partner in local conservation and agriculture</a:t>
            </a:r>
          </a:p>
        </p:txBody>
      </p:sp>
    </p:spTree>
    <p:extLst>
      <p:ext uri="{BB962C8B-B14F-4D97-AF65-F5344CB8AC3E}">
        <p14:creationId xmlns:p14="http://schemas.microsoft.com/office/powerpoint/2010/main" val="1608862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>
            <a:extLst>
              <a:ext uri="{FF2B5EF4-FFF2-40B4-BE49-F238E27FC236}">
                <a16:creationId xmlns:a16="http://schemas.microsoft.com/office/drawing/2014/main" id="{481DC41A-5B4C-42B9-85CF-5B28A1795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1923" y="905910"/>
            <a:ext cx="1206855" cy="10293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15" t="5432" r="-13115" b="5432"/>
            </a:stretch>
          </a:blipFill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B52AD-1F7F-400E-BAC9-764FB9A9C77E}"/>
              </a:ext>
            </a:extLst>
          </p:cNvPr>
          <p:cNvSpPr/>
          <p:nvPr/>
        </p:nvSpPr>
        <p:spPr>
          <a:xfrm>
            <a:off x="0" y="0"/>
            <a:ext cx="1364566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FFC077B-9EF9-4DEC-BB34-35C95BF44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020" y="102276"/>
            <a:ext cx="1594007" cy="137160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605" t="-935" r="605" b="-935"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37482-D7EE-4C87-A739-37A3E40C8260}"/>
              </a:ext>
            </a:extLst>
          </p:cNvPr>
          <p:cNvSpPr txBox="1"/>
          <p:nvPr/>
        </p:nvSpPr>
        <p:spPr>
          <a:xfrm>
            <a:off x="75339" y="1559898"/>
            <a:ext cx="2152357" cy="1699498"/>
          </a:xfrm>
          <a:prstGeom prst="hexagon">
            <a:avLst/>
          </a:prstGeom>
          <a:solidFill>
            <a:schemeClr val="tx1"/>
          </a:solidFill>
          <a:ln w="19050" cmpd="tri">
            <a:solidFill>
              <a:schemeClr val="accent3">
                <a:lumMod val="50000"/>
              </a:schemeClr>
            </a:solidFill>
            <a:prstDash val="solid"/>
            <a:round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All About VCRCD</a:t>
            </a:r>
          </a:p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84A60-C049-4FA4-B571-AA39D6408DCB}"/>
              </a:ext>
            </a:extLst>
          </p:cNvPr>
          <p:cNvSpPr txBox="1"/>
          <p:nvPr/>
        </p:nvSpPr>
        <p:spPr>
          <a:xfrm>
            <a:off x="4555929" y="326411"/>
            <a:ext cx="214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Why VCRCD??</a:t>
            </a:r>
          </a:p>
        </p:txBody>
      </p:sp>
      <p:pic>
        <p:nvPicPr>
          <p:cNvPr id="4" name="Picture 3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D1F39BB2-9E4E-4BDF-BE4A-A5281DA50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37" y="102276"/>
            <a:ext cx="2733290" cy="1935213"/>
          </a:xfrm>
          <a:prstGeom prst="rect">
            <a:avLst/>
          </a:prstGeom>
        </p:spPr>
      </p:pic>
      <p:pic>
        <p:nvPicPr>
          <p:cNvPr id="11" name="Picture 10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3466F83B-90B4-4FEE-86AF-BF665E26F2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41" y="2037489"/>
            <a:ext cx="3244586" cy="2433440"/>
          </a:xfrm>
          <a:prstGeom prst="rect">
            <a:avLst/>
          </a:prstGeom>
        </p:spPr>
      </p:pic>
      <p:pic>
        <p:nvPicPr>
          <p:cNvPr id="16" name="Picture 1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FA3EC6B3-C0B0-45AA-8CB1-25593E537F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37" y="4448166"/>
            <a:ext cx="2733289" cy="22059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678481-24EC-4130-8F1C-195D7BA40A56}"/>
              </a:ext>
            </a:extLst>
          </p:cNvPr>
          <p:cNvSpPr txBox="1"/>
          <p:nvPr/>
        </p:nvSpPr>
        <p:spPr>
          <a:xfrm>
            <a:off x="3258869" y="885546"/>
            <a:ext cx="5674262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RCDs are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eligible </a:t>
            </a:r>
            <a:r>
              <a:rPr lang="en-US" sz="1900" dirty="0">
                <a:solidFill>
                  <a:schemeClr val="bg1"/>
                </a:solidFill>
              </a:rPr>
              <a:t>to apply for many grants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We have a 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credible</a:t>
            </a:r>
            <a:r>
              <a:rPr lang="en-US" sz="1900" dirty="0">
                <a:solidFill>
                  <a:schemeClr val="bg1"/>
                </a:solidFill>
              </a:rPr>
              <a:t> name in the resource conservation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We’re so 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 more </a:t>
            </a:r>
            <a:r>
              <a:rPr lang="en-US" sz="1900" dirty="0">
                <a:solidFill>
                  <a:schemeClr val="bg1"/>
                </a:solidFill>
              </a:rPr>
              <a:t>than agriculture!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We get to work with a 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variety</a:t>
            </a:r>
            <a:r>
              <a:rPr lang="en-US" sz="1900" dirty="0">
                <a:solidFill>
                  <a:schemeClr val="bg1"/>
                </a:solidFill>
              </a:rPr>
              <a:t> of entities, ranging from non-profits to the federal 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Our mission is to conserve and protect VC’s resources – 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cooler than that?!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RCDs are not politically based and don’t have an agenda – we exist to help both the landowner/user 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1900" dirty="0">
                <a:solidFill>
                  <a:schemeClr val="bg1"/>
                </a:solidFill>
              </a:rPr>
              <a:t> the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with landowners/users </a:t>
            </a:r>
            <a:r>
              <a:rPr lang="en-US" sz="1900" dirty="0">
                <a:solidFill>
                  <a:schemeClr val="bg1"/>
                </a:solidFill>
              </a:rPr>
              <a:t>is valuable, challenging, dynamic, and fun!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We are NOT a regulatory agency, NOT an entity of Ventura County government, and CANNOT impose any authority on landowners/users – 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we’re here for the landowners, as an ally!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21FAE7-11C9-4B4B-A563-51F129E9F595}"/>
              </a:ext>
            </a:extLst>
          </p:cNvPr>
          <p:cNvSpPr/>
          <p:nvPr/>
        </p:nvSpPr>
        <p:spPr>
          <a:xfrm>
            <a:off x="3909087" y="6045940"/>
            <a:ext cx="4373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job is a challenge... But it’s worth it!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4690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>
            <a:extLst>
              <a:ext uri="{FF2B5EF4-FFF2-40B4-BE49-F238E27FC236}">
                <a16:creationId xmlns:a16="http://schemas.microsoft.com/office/drawing/2014/main" id="{481DC41A-5B4C-42B9-85CF-5B28A1795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1923" y="905910"/>
            <a:ext cx="1206855" cy="10293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15" t="5432" r="-13115" b="5432"/>
            </a:stretch>
          </a:blipFill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B52AD-1F7F-400E-BAC9-764FB9A9C77E}"/>
              </a:ext>
            </a:extLst>
          </p:cNvPr>
          <p:cNvSpPr/>
          <p:nvPr/>
        </p:nvSpPr>
        <p:spPr>
          <a:xfrm>
            <a:off x="0" y="0"/>
            <a:ext cx="1364566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FFC077B-9EF9-4DEC-BB34-35C95BF44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020" y="102276"/>
            <a:ext cx="1594007" cy="137160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605" t="-935" r="605" b="-935"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37482-D7EE-4C87-A739-37A3E40C8260}"/>
              </a:ext>
            </a:extLst>
          </p:cNvPr>
          <p:cNvSpPr txBox="1"/>
          <p:nvPr/>
        </p:nvSpPr>
        <p:spPr>
          <a:xfrm>
            <a:off x="75339" y="1559898"/>
            <a:ext cx="2152357" cy="1734324"/>
          </a:xfrm>
          <a:prstGeom prst="hexagon">
            <a:avLst/>
          </a:prstGeom>
          <a:solidFill>
            <a:schemeClr val="tx1"/>
          </a:solidFill>
          <a:ln w="19050" cmpd="tri">
            <a:solidFill>
              <a:schemeClr val="accent3">
                <a:lumMod val="50000"/>
              </a:schemeClr>
            </a:solidFill>
            <a:prstDash val="solid"/>
            <a:round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All About VCRCD</a:t>
            </a:r>
          </a:p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9F151-28E8-45B6-9CBF-CA99F7D063E6}"/>
              </a:ext>
            </a:extLst>
          </p:cNvPr>
          <p:cNvSpPr txBox="1"/>
          <p:nvPr/>
        </p:nvSpPr>
        <p:spPr>
          <a:xfrm>
            <a:off x="4845761" y="2558561"/>
            <a:ext cx="41345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How do you see the RCD collaborating with your organization?</a:t>
            </a:r>
          </a:p>
        </p:txBody>
      </p:sp>
      <p:pic>
        <p:nvPicPr>
          <p:cNvPr id="13" name="Picture 1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D7AA9DB1-A663-4576-BA9C-F8555C828A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36" y="371485"/>
            <a:ext cx="2053944" cy="744143"/>
          </a:xfrm>
          <a:prstGeom prst="rect">
            <a:avLst/>
          </a:prstGeom>
        </p:spPr>
      </p:pic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78DBA94-57D5-45B7-9CDC-5A45EBCE7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904" y="1401734"/>
            <a:ext cx="1318076" cy="1537755"/>
          </a:xfrm>
          <a:prstGeom prst="rect">
            <a:avLst/>
          </a:prstGeom>
        </p:spPr>
      </p:pic>
      <p:pic>
        <p:nvPicPr>
          <p:cNvPr id="1026" name="Picture 2" descr="Image result for los angeles regional water board">
            <a:extLst>
              <a:ext uri="{FF2B5EF4-FFF2-40B4-BE49-F238E27FC236}">
                <a16:creationId xmlns:a16="http://schemas.microsoft.com/office/drawing/2014/main" id="{E1DE7933-C2AA-4648-8584-F14B72734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13" y="4376209"/>
            <a:ext cx="1666875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ierra watershed progressive logo">
            <a:extLst>
              <a:ext uri="{FF2B5EF4-FFF2-40B4-BE49-F238E27FC236}">
                <a16:creationId xmlns:a16="http://schemas.microsoft.com/office/drawing/2014/main" id="{00D83B2F-0D69-408C-B713-5470B660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19" y="5115997"/>
            <a:ext cx="1473876" cy="14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rcs">
            <a:extLst>
              <a:ext uri="{FF2B5EF4-FFF2-40B4-BE49-F238E27FC236}">
                <a16:creationId xmlns:a16="http://schemas.microsoft.com/office/drawing/2014/main" id="{C2D245B5-9483-4391-80C4-B350096C5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476" y="3429000"/>
            <a:ext cx="3014662" cy="93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canr logo">
            <a:extLst>
              <a:ext uri="{FF2B5EF4-FFF2-40B4-BE49-F238E27FC236}">
                <a16:creationId xmlns:a16="http://schemas.microsoft.com/office/drawing/2014/main" id="{A533EC91-BA1A-48FA-A4D3-4B6BB36A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248" y="353378"/>
            <a:ext cx="2793085" cy="99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dfa logo">
            <a:extLst>
              <a:ext uri="{FF2B5EF4-FFF2-40B4-BE49-F238E27FC236}">
                <a16:creationId xmlns:a16="http://schemas.microsoft.com/office/drawing/2014/main" id="{19CF4175-1900-41AD-AB79-98DDDBBB7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748" y="1211162"/>
            <a:ext cx="2276979" cy="12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rew ojai">
            <a:extLst>
              <a:ext uri="{FF2B5EF4-FFF2-40B4-BE49-F238E27FC236}">
                <a16:creationId xmlns:a16="http://schemas.microsoft.com/office/drawing/2014/main" id="{05B8BF9B-1898-4366-AF7E-6EC078C6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102" y="150271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ca department of water resources logo">
            <a:extLst>
              <a:ext uri="{FF2B5EF4-FFF2-40B4-BE49-F238E27FC236}">
                <a16:creationId xmlns:a16="http://schemas.microsoft.com/office/drawing/2014/main" id="{9FD9C499-EE5F-4530-AECA-33BF66F57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865" y="507266"/>
            <a:ext cx="1354192" cy="135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uc riverside logo">
            <a:extLst>
              <a:ext uri="{FF2B5EF4-FFF2-40B4-BE49-F238E27FC236}">
                <a16:creationId xmlns:a16="http://schemas.microsoft.com/office/drawing/2014/main" id="{A7C25C59-BA7F-4DFB-9EDA-7D815C457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817" y="4127088"/>
            <a:ext cx="1084558" cy="108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ca department of conservation logo">
            <a:extLst>
              <a:ext uri="{FF2B5EF4-FFF2-40B4-BE49-F238E27FC236}">
                <a16:creationId xmlns:a16="http://schemas.microsoft.com/office/drawing/2014/main" id="{622557DA-8616-4D55-872B-6A5BA7073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885" y="3055625"/>
            <a:ext cx="1633033" cy="163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ventura county farm bureau">
            <a:extLst>
              <a:ext uri="{FF2B5EF4-FFF2-40B4-BE49-F238E27FC236}">
                <a16:creationId xmlns:a16="http://schemas.microsoft.com/office/drawing/2014/main" id="{D3571AEE-B0C2-48B5-AA18-C28F26B3B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81" y="5634900"/>
            <a:ext cx="3547013" cy="77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rancho ventura conservation trust">
            <a:extLst>
              <a:ext uri="{FF2B5EF4-FFF2-40B4-BE49-F238E27FC236}">
                <a16:creationId xmlns:a16="http://schemas.microsoft.com/office/drawing/2014/main" id="{22DA1B81-E22A-4323-95E6-EE6F531AA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10" y="4788009"/>
            <a:ext cx="1158874" cy="149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agq">
            <a:extLst>
              <a:ext uri="{FF2B5EF4-FFF2-40B4-BE49-F238E27FC236}">
                <a16:creationId xmlns:a16="http://schemas.microsoft.com/office/drawing/2014/main" id="{B21942F1-A73F-4213-AF00-32C1645BB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604" y="4493225"/>
            <a:ext cx="2007544" cy="76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165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>
            <a:extLst>
              <a:ext uri="{FF2B5EF4-FFF2-40B4-BE49-F238E27FC236}">
                <a16:creationId xmlns:a16="http://schemas.microsoft.com/office/drawing/2014/main" id="{481DC41A-5B4C-42B9-85CF-5B28A1795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1923" y="905910"/>
            <a:ext cx="1206855" cy="10293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15" t="5432" r="-13115" b="5432"/>
            </a:stretch>
          </a:blipFill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B52AD-1F7F-400E-BAC9-764FB9A9C77E}"/>
              </a:ext>
            </a:extLst>
          </p:cNvPr>
          <p:cNvSpPr/>
          <p:nvPr/>
        </p:nvSpPr>
        <p:spPr>
          <a:xfrm>
            <a:off x="0" y="0"/>
            <a:ext cx="1364566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FFC077B-9EF9-4DEC-BB34-35C95BF44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020" y="102276"/>
            <a:ext cx="1594007" cy="137160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605" t="-935" r="605" b="-935"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37482-D7EE-4C87-A739-37A3E40C8260}"/>
              </a:ext>
            </a:extLst>
          </p:cNvPr>
          <p:cNvSpPr txBox="1"/>
          <p:nvPr/>
        </p:nvSpPr>
        <p:spPr>
          <a:xfrm>
            <a:off x="75339" y="1559898"/>
            <a:ext cx="2152357" cy="1737360"/>
          </a:xfrm>
          <a:prstGeom prst="hexagon">
            <a:avLst/>
          </a:prstGeom>
          <a:solidFill>
            <a:schemeClr val="tx1"/>
          </a:solidFill>
          <a:ln w="19050" cmpd="tri">
            <a:solidFill>
              <a:schemeClr val="accent3">
                <a:lumMod val="50000"/>
              </a:schemeClr>
            </a:solidFill>
            <a:prstDash val="solid"/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What is a Resource Conservation District?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6BA3E1-3941-4165-9247-8813668E523C}"/>
              </a:ext>
            </a:extLst>
          </p:cNvPr>
          <p:cNvSpPr/>
          <p:nvPr/>
        </p:nvSpPr>
        <p:spPr>
          <a:xfrm>
            <a:off x="3193367" y="589965"/>
            <a:ext cx="69213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Source Sans Pro"/>
              </a:rPr>
              <a:t>They are 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</a:rPr>
              <a:t>special districts </a:t>
            </a:r>
            <a:r>
              <a:rPr lang="en-US" sz="2000" dirty="0">
                <a:solidFill>
                  <a:srgbClr val="333333"/>
                </a:solidFill>
                <a:latin typeface="Source Sans Pro"/>
              </a:rPr>
              <a:t>of the State of California, set up to be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</a:rPr>
              <a:t>locally governed agencies </a:t>
            </a:r>
            <a:r>
              <a:rPr lang="en-US" sz="2000" dirty="0">
                <a:solidFill>
                  <a:srgbClr val="333333"/>
                </a:solidFill>
                <a:latin typeface="Source Sans Pro"/>
              </a:rPr>
              <a:t>with their own locally appointed or elected, independent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</a:rPr>
              <a:t>boards of directors</a:t>
            </a:r>
            <a:endParaRPr lang="en-US" sz="2000" dirty="0">
              <a:solidFill>
                <a:srgbClr val="333333"/>
              </a:solidFill>
              <a:latin typeface="Source Sans Pro"/>
            </a:endParaRPr>
          </a:p>
          <a:p>
            <a:endParaRPr lang="en-US" sz="2000" dirty="0">
              <a:solidFill>
                <a:srgbClr val="333333"/>
              </a:solidFill>
              <a:latin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</a:rPr>
              <a:t>Public Resources Code Division 9 </a:t>
            </a:r>
            <a:r>
              <a:rPr lang="en-US" sz="2000" dirty="0">
                <a:solidFill>
                  <a:srgbClr val="333333"/>
                </a:solidFill>
                <a:latin typeface="Source Sans Pro"/>
              </a:rPr>
              <a:t>establishes Resource Conservation Districts (RCDs) to conserve soil and water, control runoff, prevent and control soil erosion, manage watersheds, protect water quality, and develop water storage and distribution</a:t>
            </a:r>
          </a:p>
          <a:p>
            <a:endParaRPr lang="en-US" sz="2000" dirty="0">
              <a:solidFill>
                <a:srgbClr val="333333"/>
              </a:solidFill>
              <a:latin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Source Sans Pro"/>
              </a:rPr>
              <a:t>California RCDs implement projects on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</a:rPr>
              <a:t>public and private </a:t>
            </a:r>
            <a:r>
              <a:rPr lang="en-US" sz="2000" dirty="0">
                <a:solidFill>
                  <a:srgbClr val="333333"/>
                </a:solidFill>
                <a:latin typeface="Source Sans Pro"/>
              </a:rPr>
              <a:t>lands, and educate landowners and the public about resource conservation</a:t>
            </a:r>
          </a:p>
          <a:p>
            <a:endParaRPr lang="en-US" sz="2000" dirty="0">
              <a:solidFill>
                <a:srgbClr val="333333"/>
              </a:solidFill>
              <a:latin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Source Sans Pro"/>
              </a:rPr>
              <a:t>RCDs are a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</a:rPr>
              <a:t>vital link </a:t>
            </a:r>
            <a:r>
              <a:rPr lang="en-US" sz="2000" dirty="0">
                <a:solidFill>
                  <a:srgbClr val="333333"/>
                </a:solidFill>
                <a:latin typeface="Source Sans Pro"/>
              </a:rPr>
              <a:t>between federal, state, and local programs, helping these agencies meet their conservation goals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8" name="Graphic 7" descr="Water">
            <a:extLst>
              <a:ext uri="{FF2B5EF4-FFF2-40B4-BE49-F238E27FC236}">
                <a16:creationId xmlns:a16="http://schemas.microsoft.com/office/drawing/2014/main" id="{01C2895D-AF04-44C1-BF15-C5ED9C235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55301" y="2976195"/>
            <a:ext cx="914400" cy="914400"/>
          </a:xfrm>
          <a:prstGeom prst="rect">
            <a:avLst/>
          </a:prstGeom>
        </p:spPr>
      </p:pic>
      <p:pic>
        <p:nvPicPr>
          <p:cNvPr id="10" name="Graphic 9" descr="Fire">
            <a:extLst>
              <a:ext uri="{FF2B5EF4-FFF2-40B4-BE49-F238E27FC236}">
                <a16:creationId xmlns:a16="http://schemas.microsoft.com/office/drawing/2014/main" id="{2B9A237E-4129-4E48-A269-E8B6EF724A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55301" y="5179335"/>
            <a:ext cx="914400" cy="914400"/>
          </a:xfrm>
          <a:prstGeom prst="rect">
            <a:avLst/>
          </a:prstGeom>
        </p:spPr>
      </p:pic>
      <p:pic>
        <p:nvPicPr>
          <p:cNvPr id="16" name="Graphic 15" descr="Cow">
            <a:extLst>
              <a:ext uri="{FF2B5EF4-FFF2-40B4-BE49-F238E27FC236}">
                <a16:creationId xmlns:a16="http://schemas.microsoft.com/office/drawing/2014/main" id="{5AEE0808-52F8-4B62-B5E7-7AAA13C3B7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55301" y="4069080"/>
            <a:ext cx="914400" cy="914400"/>
          </a:xfrm>
          <a:prstGeom prst="rect">
            <a:avLst/>
          </a:prstGeom>
        </p:spPr>
      </p:pic>
      <p:pic>
        <p:nvPicPr>
          <p:cNvPr id="18" name="Graphic 17" descr="Plant">
            <a:extLst>
              <a:ext uri="{FF2B5EF4-FFF2-40B4-BE49-F238E27FC236}">
                <a16:creationId xmlns:a16="http://schemas.microsoft.com/office/drawing/2014/main" id="{3D756491-9E83-4F45-923D-9260D1D7DE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55301" y="1874520"/>
            <a:ext cx="914400" cy="914400"/>
          </a:xfrm>
          <a:prstGeom prst="rect">
            <a:avLst/>
          </a:prstGeom>
        </p:spPr>
      </p:pic>
      <p:pic>
        <p:nvPicPr>
          <p:cNvPr id="20" name="Graphic 19" descr="Team">
            <a:extLst>
              <a:ext uri="{FF2B5EF4-FFF2-40B4-BE49-F238E27FC236}">
                <a16:creationId xmlns:a16="http://schemas.microsoft.com/office/drawing/2014/main" id="{52B7DA1F-92DC-4D39-8C1D-30043DFBC2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55301" y="7728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nacd map">
            <a:extLst>
              <a:ext uri="{FF2B5EF4-FFF2-40B4-BE49-F238E27FC236}">
                <a16:creationId xmlns:a16="http://schemas.microsoft.com/office/drawing/2014/main" id="{2CB6E95C-B51D-4AE0-8579-3BFB3DE0F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" t="16090" r="8666" b="43961"/>
          <a:stretch/>
        </p:blipFill>
        <p:spPr bwMode="auto">
          <a:xfrm>
            <a:off x="3141302" y="446392"/>
            <a:ext cx="4881490" cy="291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13" name="Picture 4" descr="Image result for conservation district">
            <a:extLst>
              <a:ext uri="{FF2B5EF4-FFF2-40B4-BE49-F238E27FC236}">
                <a16:creationId xmlns:a16="http://schemas.microsoft.com/office/drawing/2014/main" id="{E8FC2CD2-72FA-4D0D-9C45-C928A46C4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053" y="672671"/>
            <a:ext cx="2243669" cy="1495779"/>
          </a:xfrm>
          <a:prstGeom prst="rect">
            <a:avLst/>
          </a:prstGeom>
          <a:solidFill>
            <a:schemeClr val="tx1">
              <a:alpha val="60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" name="Picture 2" descr="Image result for california rcd map">
            <a:extLst>
              <a:ext uri="{FF2B5EF4-FFF2-40B4-BE49-F238E27FC236}">
                <a16:creationId xmlns:a16="http://schemas.microsoft.com/office/drawing/2014/main" id="{6DB4FF9C-D2CE-40D8-AB78-3819554FB7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6447" y="1283677"/>
            <a:ext cx="4315553" cy="553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exagon 14">
            <a:extLst>
              <a:ext uri="{FF2B5EF4-FFF2-40B4-BE49-F238E27FC236}">
                <a16:creationId xmlns:a16="http://schemas.microsoft.com/office/drawing/2014/main" id="{481DC41A-5B4C-42B9-85CF-5B28A1795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1923" y="905910"/>
            <a:ext cx="1206855" cy="10293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15" t="5432" r="-13115" b="5432"/>
            </a:stretch>
          </a:blipFill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B52AD-1F7F-400E-BAC9-764FB9A9C77E}"/>
              </a:ext>
            </a:extLst>
          </p:cNvPr>
          <p:cNvSpPr/>
          <p:nvPr/>
        </p:nvSpPr>
        <p:spPr>
          <a:xfrm>
            <a:off x="0" y="0"/>
            <a:ext cx="1364566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FFC077B-9EF9-4DEC-BB34-35C95BF44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020" y="102276"/>
            <a:ext cx="1594007" cy="137160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7"/>
            <a:srcRect/>
            <a:stretch>
              <a:fillRect l="605" t="-935" r="605" b="-935"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37482-D7EE-4C87-A739-37A3E40C8260}"/>
              </a:ext>
            </a:extLst>
          </p:cNvPr>
          <p:cNvSpPr txBox="1"/>
          <p:nvPr/>
        </p:nvSpPr>
        <p:spPr>
          <a:xfrm>
            <a:off x="75339" y="1559898"/>
            <a:ext cx="2152357" cy="1737360"/>
          </a:xfrm>
          <a:prstGeom prst="hexagon">
            <a:avLst/>
          </a:prstGeom>
          <a:solidFill>
            <a:schemeClr val="tx1"/>
          </a:solidFill>
          <a:ln w="19050" cmpd="tri">
            <a:solidFill>
              <a:schemeClr val="accent3">
                <a:lumMod val="50000"/>
              </a:schemeClr>
            </a:solidFill>
            <a:prstDash val="solid"/>
            <a:round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What is a Resource Conservation District?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897413-147E-4191-A394-AD99E512DFBA}"/>
              </a:ext>
            </a:extLst>
          </p:cNvPr>
          <p:cNvSpPr/>
          <p:nvPr/>
        </p:nvSpPr>
        <p:spPr>
          <a:xfrm>
            <a:off x="1968827" y="3495111"/>
            <a:ext cx="57950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California has 97 RCDs statewide – Generally, one per county, but sometimes two</a:t>
            </a:r>
          </a:p>
          <a:p>
            <a:pPr lvl="0" defTabSz="914400">
              <a:defRPr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west,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Cachuma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RCD in Santa Barbara County and east, Antelope Valley and Santa Monica Mountains RCDs represent LA County</a:t>
            </a:r>
          </a:p>
        </p:txBody>
      </p:sp>
    </p:spTree>
    <p:extLst>
      <p:ext uri="{BB962C8B-B14F-4D97-AF65-F5344CB8AC3E}">
        <p14:creationId xmlns:p14="http://schemas.microsoft.com/office/powerpoint/2010/main" val="3875023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>
            <a:extLst>
              <a:ext uri="{FF2B5EF4-FFF2-40B4-BE49-F238E27FC236}">
                <a16:creationId xmlns:a16="http://schemas.microsoft.com/office/drawing/2014/main" id="{481DC41A-5B4C-42B9-85CF-5B28A1795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1923" y="905910"/>
            <a:ext cx="1206855" cy="10293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15" t="5432" r="-13115" b="5432"/>
            </a:stretch>
          </a:blipFill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B52AD-1F7F-400E-BAC9-764FB9A9C77E}"/>
              </a:ext>
            </a:extLst>
          </p:cNvPr>
          <p:cNvSpPr/>
          <p:nvPr/>
        </p:nvSpPr>
        <p:spPr>
          <a:xfrm>
            <a:off x="0" y="0"/>
            <a:ext cx="1364566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FFC077B-9EF9-4DEC-BB34-35C95BF44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020" y="102276"/>
            <a:ext cx="1594007" cy="137160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605" t="-935" r="605" b="-935"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37482-D7EE-4C87-A739-37A3E40C8260}"/>
              </a:ext>
            </a:extLst>
          </p:cNvPr>
          <p:cNvSpPr txBox="1"/>
          <p:nvPr/>
        </p:nvSpPr>
        <p:spPr>
          <a:xfrm>
            <a:off x="75339" y="1559898"/>
            <a:ext cx="2152357" cy="1699498"/>
          </a:xfrm>
          <a:prstGeom prst="hexagon">
            <a:avLst/>
          </a:prstGeom>
          <a:solidFill>
            <a:schemeClr val="tx1"/>
          </a:solidFill>
          <a:ln w="19050" cmpd="tri">
            <a:solidFill>
              <a:schemeClr val="accent3">
                <a:lumMod val="50000"/>
              </a:schemeClr>
            </a:solidFill>
            <a:prstDash val="solid"/>
            <a:round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All About VCRCD</a:t>
            </a:r>
          </a:p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58F88144-27CE-44A7-BDC7-CD37C5A5D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76" y="2143471"/>
            <a:ext cx="3945240" cy="295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9EB3FFA5-7956-49A9-9CD0-C938C3EF5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13" y="0"/>
            <a:ext cx="529294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8ACBFD-FC1A-49A2-8B10-7973CF4F0D58}"/>
              </a:ext>
            </a:extLst>
          </p:cNvPr>
          <p:cNvSpPr txBox="1"/>
          <p:nvPr/>
        </p:nvSpPr>
        <p:spPr>
          <a:xfrm>
            <a:off x="3129899" y="5200061"/>
            <a:ext cx="3111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RCD of Ventura County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3380 Somis Road, PO Box 147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Somis, CA 93066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*Vcrcd.org*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(805) 764-5130</a:t>
            </a: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1A61DD94-24CE-4608-BA96-58DC11E93576}"/>
              </a:ext>
            </a:extLst>
          </p:cNvPr>
          <p:cNvSpPr/>
          <p:nvPr/>
        </p:nvSpPr>
        <p:spPr>
          <a:xfrm>
            <a:off x="5085846" y="998530"/>
            <a:ext cx="1594007" cy="844061"/>
          </a:xfrm>
          <a:prstGeom prst="ben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8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>
            <a:extLst>
              <a:ext uri="{FF2B5EF4-FFF2-40B4-BE49-F238E27FC236}">
                <a16:creationId xmlns:a16="http://schemas.microsoft.com/office/drawing/2014/main" id="{481DC41A-5B4C-42B9-85CF-5B28A1795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1923" y="905910"/>
            <a:ext cx="1206855" cy="10293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15" t="5432" r="-13115" b="5432"/>
            </a:stretch>
          </a:blipFill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B52AD-1F7F-400E-BAC9-764FB9A9C77E}"/>
              </a:ext>
            </a:extLst>
          </p:cNvPr>
          <p:cNvSpPr/>
          <p:nvPr/>
        </p:nvSpPr>
        <p:spPr>
          <a:xfrm>
            <a:off x="0" y="0"/>
            <a:ext cx="1364566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FFC077B-9EF9-4DEC-BB34-35C95BF44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020" y="102276"/>
            <a:ext cx="1594007" cy="137160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605" t="-935" r="605" b="-935"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37482-D7EE-4C87-A739-37A3E40C8260}"/>
              </a:ext>
            </a:extLst>
          </p:cNvPr>
          <p:cNvSpPr txBox="1"/>
          <p:nvPr/>
        </p:nvSpPr>
        <p:spPr>
          <a:xfrm>
            <a:off x="75339" y="1559898"/>
            <a:ext cx="2152357" cy="1699498"/>
          </a:xfrm>
          <a:prstGeom prst="hexagon">
            <a:avLst/>
          </a:prstGeom>
          <a:solidFill>
            <a:schemeClr val="tx1"/>
          </a:solidFill>
          <a:ln w="19050" cmpd="tri">
            <a:solidFill>
              <a:schemeClr val="accent3">
                <a:lumMod val="50000"/>
              </a:schemeClr>
            </a:solidFill>
            <a:prstDash val="solid"/>
            <a:round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All About VCRCD</a:t>
            </a:r>
          </a:p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923FC8-64A5-4AE9-BA76-956A4C9713AF}"/>
              </a:ext>
            </a:extLst>
          </p:cNvPr>
          <p:cNvSpPr/>
          <p:nvPr/>
        </p:nvSpPr>
        <p:spPr>
          <a:xfrm>
            <a:off x="3099117" y="226380"/>
            <a:ext cx="80845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Ink Free" panose="03080402000500000000" pitchFamily="66" charset="0"/>
                <a:cs typeface="Calibri" panose="020F0502020204030204" pitchFamily="34" charset="0"/>
              </a:rPr>
              <a:t>Our mission is to collaborate with landowners, government agencies, and other willing partners to facilitate the conservation and restoration of Ventura County’s natural resources.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FC1B62-7764-496A-A07C-9A03599AECCC}"/>
              </a:ext>
            </a:extLst>
          </p:cNvPr>
          <p:cNvSpPr txBox="1"/>
          <p:nvPr/>
        </p:nvSpPr>
        <p:spPr>
          <a:xfrm>
            <a:off x="3363041" y="5000404"/>
            <a:ext cx="74866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Directors must be landowners or agents of landowners residing within the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 Directors Meetings are held at 8:30 AM on the third Wednesday of the month except August and December, which have no meetings</a:t>
            </a:r>
          </a:p>
        </p:txBody>
      </p:sp>
      <p:pic>
        <p:nvPicPr>
          <p:cNvPr id="10" name="Picture 9" descr="A field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1909EC7C-C9E0-43FD-B84F-93F03E9C7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75" y="1473876"/>
            <a:ext cx="4583329" cy="34374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7F59CC-1CE5-42F9-84E7-784DA0E2FCC7}"/>
              </a:ext>
            </a:extLst>
          </p:cNvPr>
          <p:cNvSpPr/>
          <p:nvPr/>
        </p:nvSpPr>
        <p:spPr>
          <a:xfrm>
            <a:off x="4910714" y="1899962"/>
            <a:ext cx="4233050" cy="25853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  <a:cs typeface="Calibri" panose="020F0502020204030204" pitchFamily="34" charset="0"/>
              </a:rPr>
              <a:t>Board of Directors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Aubrey E. Sloan, President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Mike Mobley, Vice President/Treasurer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Kevin Cannon, Director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 Crocker, Director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 Morris, Director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Merrill Berge, Director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Peggy Ludington, Director</a:t>
            </a:r>
          </a:p>
        </p:txBody>
      </p:sp>
    </p:spTree>
    <p:extLst>
      <p:ext uri="{BB962C8B-B14F-4D97-AF65-F5344CB8AC3E}">
        <p14:creationId xmlns:p14="http://schemas.microsoft.com/office/powerpoint/2010/main" val="2851819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>
            <a:extLst>
              <a:ext uri="{FF2B5EF4-FFF2-40B4-BE49-F238E27FC236}">
                <a16:creationId xmlns:a16="http://schemas.microsoft.com/office/drawing/2014/main" id="{481DC41A-5B4C-42B9-85CF-5B28A1795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1923" y="905910"/>
            <a:ext cx="1206855" cy="10293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15" t="5432" r="-13115" b="5432"/>
            </a:stretch>
          </a:blipFill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B52AD-1F7F-400E-BAC9-764FB9A9C77E}"/>
              </a:ext>
            </a:extLst>
          </p:cNvPr>
          <p:cNvSpPr/>
          <p:nvPr/>
        </p:nvSpPr>
        <p:spPr>
          <a:xfrm>
            <a:off x="0" y="0"/>
            <a:ext cx="1364566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FFC077B-9EF9-4DEC-BB34-35C95BF44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020" y="102276"/>
            <a:ext cx="1594007" cy="137160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605" t="-935" r="605" b="-935"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37482-D7EE-4C87-A739-37A3E40C8260}"/>
              </a:ext>
            </a:extLst>
          </p:cNvPr>
          <p:cNvSpPr txBox="1"/>
          <p:nvPr/>
        </p:nvSpPr>
        <p:spPr>
          <a:xfrm>
            <a:off x="75339" y="1559898"/>
            <a:ext cx="2152357" cy="1699498"/>
          </a:xfrm>
          <a:prstGeom prst="hexagon">
            <a:avLst/>
          </a:prstGeom>
          <a:solidFill>
            <a:schemeClr val="tx1"/>
          </a:solidFill>
          <a:ln w="19050" cmpd="tri">
            <a:solidFill>
              <a:schemeClr val="accent3">
                <a:lumMod val="50000"/>
              </a:schemeClr>
            </a:solidFill>
            <a:prstDash val="solid"/>
            <a:round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All About VCRCD</a:t>
            </a:r>
          </a:p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5" descr="A person sitting at a table&#10;&#10;Description generated with high confidence">
            <a:extLst>
              <a:ext uri="{FF2B5EF4-FFF2-40B4-BE49-F238E27FC236}">
                <a16:creationId xmlns:a16="http://schemas.microsoft.com/office/drawing/2014/main" id="{F3367022-73D5-4384-9541-D8A0232A8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50" y="4070406"/>
            <a:ext cx="2978369" cy="2084210"/>
          </a:xfrm>
          <a:prstGeom prst="rect">
            <a:avLst/>
          </a:prstGeom>
        </p:spPr>
      </p:pic>
      <p:pic>
        <p:nvPicPr>
          <p:cNvPr id="7" name="Picture 6" descr="A picture containing grass, outdoor, tree, man&#10;&#10;Description generated with very high confidence">
            <a:extLst>
              <a:ext uri="{FF2B5EF4-FFF2-40B4-BE49-F238E27FC236}">
                <a16:creationId xmlns:a16="http://schemas.microsoft.com/office/drawing/2014/main" id="{3F221A1D-8B39-4776-ABF7-358B90D36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34" y="4070406"/>
            <a:ext cx="3022813" cy="2084210"/>
          </a:xfrm>
          <a:prstGeom prst="rect">
            <a:avLst/>
          </a:prstGeom>
        </p:spPr>
      </p:pic>
      <p:pic>
        <p:nvPicPr>
          <p:cNvPr id="8" name="Picture 7" descr="A car parked in front of a white truck driving down a dirt road&#10;&#10;Description generated with very high confidence">
            <a:extLst>
              <a:ext uri="{FF2B5EF4-FFF2-40B4-BE49-F238E27FC236}">
                <a16:creationId xmlns:a16="http://schemas.microsoft.com/office/drawing/2014/main" id="{12ECDD8C-C1A0-4DE8-A616-85088020B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54" y="4070406"/>
            <a:ext cx="2825809" cy="20842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DAB0FD-499F-411B-828C-06C3A536C8CF}"/>
              </a:ext>
            </a:extLst>
          </p:cNvPr>
          <p:cNvSpPr/>
          <p:nvPr/>
        </p:nvSpPr>
        <p:spPr>
          <a:xfrm>
            <a:off x="3443068" y="1040041"/>
            <a:ext cx="836278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Debra Gillis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Director of Finance/Executive Director</a:t>
            </a:r>
          </a:p>
          <a:p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Vic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Akundzadeh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Irrigation Specialist</a:t>
            </a:r>
          </a:p>
          <a:p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Dr. Jamie Whiteford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District Scientist</a:t>
            </a:r>
          </a:p>
          <a:p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Lexi Ballinger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Environmental and Land Management Specialist</a:t>
            </a:r>
          </a:p>
          <a:p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Dawn Whiteford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Field/Administrative Assistant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84A60-C049-4FA4-B571-AA39D6408DCB}"/>
              </a:ext>
            </a:extLst>
          </p:cNvPr>
          <p:cNvSpPr txBox="1"/>
          <p:nvPr/>
        </p:nvSpPr>
        <p:spPr>
          <a:xfrm>
            <a:off x="6064509" y="444245"/>
            <a:ext cx="143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Staff</a:t>
            </a:r>
          </a:p>
        </p:txBody>
      </p:sp>
    </p:spTree>
    <p:extLst>
      <p:ext uri="{BB962C8B-B14F-4D97-AF65-F5344CB8AC3E}">
        <p14:creationId xmlns:p14="http://schemas.microsoft.com/office/powerpoint/2010/main" val="3643303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>
            <a:extLst>
              <a:ext uri="{FF2B5EF4-FFF2-40B4-BE49-F238E27FC236}">
                <a16:creationId xmlns:a16="http://schemas.microsoft.com/office/drawing/2014/main" id="{481DC41A-5B4C-42B9-85CF-5B28A1795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1923" y="905910"/>
            <a:ext cx="1206855" cy="10293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15" t="5432" r="-13115" b="5432"/>
            </a:stretch>
          </a:blipFill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B52AD-1F7F-400E-BAC9-764FB9A9C77E}"/>
              </a:ext>
            </a:extLst>
          </p:cNvPr>
          <p:cNvSpPr/>
          <p:nvPr/>
        </p:nvSpPr>
        <p:spPr>
          <a:xfrm>
            <a:off x="0" y="0"/>
            <a:ext cx="1364566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FFC077B-9EF9-4DEC-BB34-35C95BF44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020" y="102276"/>
            <a:ext cx="1594007" cy="137160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605" t="-935" r="605" b="-935"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37482-D7EE-4C87-A739-37A3E40C8260}"/>
              </a:ext>
            </a:extLst>
          </p:cNvPr>
          <p:cNvSpPr txBox="1"/>
          <p:nvPr/>
        </p:nvSpPr>
        <p:spPr>
          <a:xfrm>
            <a:off x="75339" y="1559898"/>
            <a:ext cx="2152357" cy="1699498"/>
          </a:xfrm>
          <a:prstGeom prst="hexagon">
            <a:avLst/>
          </a:prstGeom>
          <a:solidFill>
            <a:schemeClr val="tx1"/>
          </a:solidFill>
          <a:ln w="19050" cmpd="tri">
            <a:solidFill>
              <a:schemeClr val="accent3">
                <a:lumMod val="50000"/>
              </a:schemeClr>
            </a:solidFill>
            <a:prstDash val="solid"/>
            <a:round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All About VCRCD</a:t>
            </a:r>
          </a:p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84A60-C049-4FA4-B571-AA39D6408DCB}"/>
              </a:ext>
            </a:extLst>
          </p:cNvPr>
          <p:cNvSpPr txBox="1"/>
          <p:nvPr/>
        </p:nvSpPr>
        <p:spPr>
          <a:xfrm rot="20417643">
            <a:off x="684686" y="4483144"/>
            <a:ext cx="2192257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Programs, Projects,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Efforts,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9C30F-41C7-409C-9C98-A01D352FA615}"/>
              </a:ext>
            </a:extLst>
          </p:cNvPr>
          <p:cNvSpPr txBox="1"/>
          <p:nvPr/>
        </p:nvSpPr>
        <p:spPr>
          <a:xfrm>
            <a:off x="4225868" y="112838"/>
            <a:ext cx="82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FEC5A-9016-410C-B535-0072A6D7DACC}"/>
              </a:ext>
            </a:extLst>
          </p:cNvPr>
          <p:cNvSpPr txBox="1"/>
          <p:nvPr/>
        </p:nvSpPr>
        <p:spPr>
          <a:xfrm>
            <a:off x="6893251" y="112838"/>
            <a:ext cx="136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BD0392-7961-4F19-A8E6-A7639CCC5723}"/>
              </a:ext>
            </a:extLst>
          </p:cNvPr>
          <p:cNvSpPr txBox="1"/>
          <p:nvPr/>
        </p:nvSpPr>
        <p:spPr>
          <a:xfrm>
            <a:off x="9872336" y="155865"/>
            <a:ext cx="1184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4B3442-3415-4342-855D-C50D9FF7702C}"/>
              </a:ext>
            </a:extLst>
          </p:cNvPr>
          <p:cNvCxnSpPr>
            <a:cxnSpLocks/>
          </p:cNvCxnSpPr>
          <p:nvPr/>
        </p:nvCxnSpPr>
        <p:spPr>
          <a:xfrm>
            <a:off x="3659547" y="574503"/>
            <a:ext cx="770452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44D8A5-13E1-42CA-A4AD-4CB6380FC94E}"/>
              </a:ext>
            </a:extLst>
          </p:cNvPr>
          <p:cNvCxnSpPr>
            <a:cxnSpLocks/>
          </p:cNvCxnSpPr>
          <p:nvPr/>
        </p:nvCxnSpPr>
        <p:spPr>
          <a:xfrm>
            <a:off x="5846743" y="324798"/>
            <a:ext cx="0" cy="5936424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DE842A4-9CF8-4476-9447-B5078C9F12FB}"/>
              </a:ext>
            </a:extLst>
          </p:cNvPr>
          <p:cNvSpPr txBox="1"/>
          <p:nvPr/>
        </p:nvSpPr>
        <p:spPr>
          <a:xfrm>
            <a:off x="3066048" y="751344"/>
            <a:ext cx="29337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Fire Recovery BMPs Program </a:t>
            </a:r>
            <a:r>
              <a:rPr lang="en-US" dirty="0">
                <a:solidFill>
                  <a:schemeClr val="bg1"/>
                </a:solidFill>
              </a:rPr>
              <a:t>– LA Regional Water Quality Control Board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Hoophouse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Stormwater Quality Study </a:t>
            </a:r>
            <a:r>
              <a:rPr lang="en-US" dirty="0">
                <a:solidFill>
                  <a:schemeClr val="bg1"/>
                </a:solidFill>
              </a:rPr>
              <a:t>– CA Department of Food and Agriculture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Irrigation Efficiency Testing and Upgrades </a:t>
            </a:r>
            <a:r>
              <a:rPr lang="en-US" dirty="0">
                <a:solidFill>
                  <a:schemeClr val="bg1"/>
                </a:solidFill>
              </a:rPr>
              <a:t>– CA DWR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Visits and Recommendation Reports at Horse Properties </a:t>
            </a:r>
            <a:r>
              <a:rPr lang="en-US" dirty="0">
                <a:solidFill>
                  <a:schemeClr val="bg1"/>
                </a:solidFill>
              </a:rPr>
              <a:t>– VC WPD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57379D-6055-4DB9-B173-843F1962D6DB}"/>
              </a:ext>
            </a:extLst>
          </p:cNvPr>
          <p:cNvSpPr txBox="1"/>
          <p:nvPr/>
        </p:nvSpPr>
        <p:spPr>
          <a:xfrm>
            <a:off x="5958487" y="617530"/>
            <a:ext cx="333013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Reconciling CIMIS Station Data in Canyon Areas in Ventura County </a:t>
            </a:r>
            <a:r>
              <a:rPr lang="en-US" dirty="0">
                <a:solidFill>
                  <a:schemeClr val="bg1"/>
                </a:solidFill>
              </a:rPr>
              <a:t>– USDA-NRCS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Calleguas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Creek Watershed Agricultural Management Measures Program (CCWAMMP) </a:t>
            </a:r>
            <a:r>
              <a:rPr lang="en-US" dirty="0">
                <a:solidFill>
                  <a:schemeClr val="bg1"/>
                </a:solidFill>
              </a:rPr>
              <a:t>– LA Regional Water Quality Control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Agricultural Water Use Efficiency (AWUE) Program </a:t>
            </a:r>
            <a:r>
              <a:rPr lang="en-US" dirty="0">
                <a:solidFill>
                  <a:schemeClr val="bg1"/>
                </a:solidFill>
              </a:rPr>
              <a:t>– CA DWR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Nutrient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Mgmt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Development for Horse Properties in VRW </a:t>
            </a:r>
            <a:r>
              <a:rPr lang="en-US" dirty="0">
                <a:solidFill>
                  <a:schemeClr val="bg1"/>
                </a:solidFill>
              </a:rPr>
              <a:t>– LA Regional Water Quality Control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Programmatic permit program</a:t>
            </a:r>
            <a:r>
              <a:rPr lang="en-US" dirty="0">
                <a:solidFill>
                  <a:schemeClr val="bg1"/>
                </a:solidFill>
              </a:rPr>
              <a:t> to facilitate the removal of Arundo and Tamarisk from Santa Clara River Watershed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8E0CFB-7A1C-4B96-8344-3E122CF1B89E}"/>
              </a:ext>
            </a:extLst>
          </p:cNvPr>
          <p:cNvSpPr txBox="1"/>
          <p:nvPr/>
        </p:nvSpPr>
        <p:spPr>
          <a:xfrm>
            <a:off x="9313831" y="751344"/>
            <a:ext cx="26210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Chipping, Weed Abatement, and Education Program in Ojai Valley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VRT bike path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VRW instream flow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Implementation $ for horse properties in VRW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Backyard citrus tree removal program to control Asian Citrus Psyllid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Technical assistance to horse owners in Hidden Valley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8FA7B1-D50F-4530-8B43-D7F55E87C6C3}"/>
              </a:ext>
            </a:extLst>
          </p:cNvPr>
          <p:cNvCxnSpPr>
            <a:cxnSpLocks/>
          </p:cNvCxnSpPr>
          <p:nvPr/>
        </p:nvCxnSpPr>
        <p:spPr>
          <a:xfrm>
            <a:off x="9176880" y="333289"/>
            <a:ext cx="0" cy="5936424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3B0522-B6B2-4AF4-9831-EEA8D4CF4BB5}"/>
              </a:ext>
            </a:extLst>
          </p:cNvPr>
          <p:cNvSpPr txBox="1"/>
          <p:nvPr/>
        </p:nvSpPr>
        <p:spPr>
          <a:xfrm>
            <a:off x="10263625" y="5765084"/>
            <a:ext cx="721425" cy="369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Ink Free" panose="03080402000500000000" pitchFamily="66" charset="0"/>
              </a:rPr>
              <a:t>Etc.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3366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>
            <a:extLst>
              <a:ext uri="{FF2B5EF4-FFF2-40B4-BE49-F238E27FC236}">
                <a16:creationId xmlns:a16="http://schemas.microsoft.com/office/drawing/2014/main" id="{481DC41A-5B4C-42B9-85CF-5B28A1795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1923" y="905910"/>
            <a:ext cx="1206855" cy="10293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15" t="5432" r="-13115" b="5432"/>
            </a:stretch>
          </a:blipFill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B52AD-1F7F-400E-BAC9-764FB9A9C77E}"/>
              </a:ext>
            </a:extLst>
          </p:cNvPr>
          <p:cNvSpPr/>
          <p:nvPr/>
        </p:nvSpPr>
        <p:spPr>
          <a:xfrm>
            <a:off x="0" y="0"/>
            <a:ext cx="1364566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FFC077B-9EF9-4DEC-BB34-35C95BF44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020" y="102276"/>
            <a:ext cx="1594007" cy="137160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605" t="-935" r="605" b="-935"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37482-D7EE-4C87-A739-37A3E40C8260}"/>
              </a:ext>
            </a:extLst>
          </p:cNvPr>
          <p:cNvSpPr txBox="1"/>
          <p:nvPr/>
        </p:nvSpPr>
        <p:spPr>
          <a:xfrm>
            <a:off x="75339" y="1559898"/>
            <a:ext cx="2152357" cy="1734324"/>
          </a:xfrm>
          <a:prstGeom prst="hexagon">
            <a:avLst/>
          </a:prstGeom>
          <a:solidFill>
            <a:schemeClr val="tx1"/>
          </a:solidFill>
          <a:ln w="19050" cmpd="tri">
            <a:solidFill>
              <a:schemeClr val="accent3">
                <a:lumMod val="50000"/>
              </a:schemeClr>
            </a:solidFill>
            <a:prstDash val="solid"/>
            <a:round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All About VCRCD</a:t>
            </a:r>
          </a:p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9F151-28E8-45B6-9CBF-CA99F7D063E6}"/>
              </a:ext>
            </a:extLst>
          </p:cNvPr>
          <p:cNvSpPr txBox="1"/>
          <p:nvPr/>
        </p:nvSpPr>
        <p:spPr>
          <a:xfrm>
            <a:off x="4857653" y="490411"/>
            <a:ext cx="4134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Agricultural Water Use Efficiency (AWUE) Program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2C91B9-6470-441F-8FEF-611CC5486488}"/>
              </a:ext>
            </a:extLst>
          </p:cNvPr>
          <p:cNvSpPr/>
          <p:nvPr/>
        </p:nvSpPr>
        <p:spPr>
          <a:xfrm>
            <a:off x="2821899" y="2598527"/>
            <a:ext cx="32741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Partnership with Farm Bureau and USDA-NRCS to conduct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irrigation evaluations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cost-share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(up to 60%) for equipment upgrades for Ventura County growers</a:t>
            </a:r>
          </a:p>
        </p:txBody>
      </p:sp>
      <p:pic>
        <p:nvPicPr>
          <p:cNvPr id="7" name="Picture 6" descr="A close up of a rock next to a tree&#10;&#10;Description generated with very high confidence">
            <a:extLst>
              <a:ext uri="{FF2B5EF4-FFF2-40B4-BE49-F238E27FC236}">
                <a16:creationId xmlns:a16="http://schemas.microsoft.com/office/drawing/2014/main" id="{AE8DC424-1F29-41CA-BFAC-5D51E4FD4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96" y="1935213"/>
            <a:ext cx="5303851" cy="397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FA7D85-5946-4CCF-9F2E-2462DA8D0A88}"/>
              </a:ext>
            </a:extLst>
          </p:cNvPr>
          <p:cNvSpPr txBox="1"/>
          <p:nvPr/>
        </p:nvSpPr>
        <p:spPr>
          <a:xfrm>
            <a:off x="3652112" y="4800723"/>
            <a:ext cx="2411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Funded by Prop 84</a:t>
            </a:r>
          </a:p>
        </p:txBody>
      </p:sp>
      <p:pic>
        <p:nvPicPr>
          <p:cNvPr id="19" name="Graphic 18" descr="Water">
            <a:extLst>
              <a:ext uri="{FF2B5EF4-FFF2-40B4-BE49-F238E27FC236}">
                <a16:creationId xmlns:a16="http://schemas.microsoft.com/office/drawing/2014/main" id="{F256408A-213A-4C74-AA1C-A5E4527F0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1923" y="4465873"/>
            <a:ext cx="2043250" cy="20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3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>
            <a:extLst>
              <a:ext uri="{FF2B5EF4-FFF2-40B4-BE49-F238E27FC236}">
                <a16:creationId xmlns:a16="http://schemas.microsoft.com/office/drawing/2014/main" id="{481DC41A-5B4C-42B9-85CF-5B28A1795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1923" y="905910"/>
            <a:ext cx="1206855" cy="102930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15" t="5432" r="-13115" b="5432"/>
            </a:stretch>
          </a:blipFill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B52AD-1F7F-400E-BAC9-764FB9A9C77E}"/>
              </a:ext>
            </a:extLst>
          </p:cNvPr>
          <p:cNvSpPr/>
          <p:nvPr/>
        </p:nvSpPr>
        <p:spPr>
          <a:xfrm>
            <a:off x="0" y="0"/>
            <a:ext cx="1364566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FFC077B-9EF9-4DEC-BB34-35C95BF44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020" y="102276"/>
            <a:ext cx="1594007" cy="1371600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 l="605" t="-935" r="605" b="-935"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37482-D7EE-4C87-A739-37A3E40C8260}"/>
              </a:ext>
            </a:extLst>
          </p:cNvPr>
          <p:cNvSpPr txBox="1"/>
          <p:nvPr/>
        </p:nvSpPr>
        <p:spPr>
          <a:xfrm>
            <a:off x="75339" y="1559898"/>
            <a:ext cx="2152357" cy="1734324"/>
          </a:xfrm>
          <a:prstGeom prst="hexagon">
            <a:avLst/>
          </a:prstGeom>
          <a:solidFill>
            <a:schemeClr val="tx1"/>
          </a:solidFill>
          <a:ln w="19050" cmpd="tri">
            <a:solidFill>
              <a:schemeClr val="accent3">
                <a:lumMod val="50000"/>
              </a:schemeClr>
            </a:solidFill>
            <a:prstDash val="solid"/>
            <a:round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All About VCRCD</a:t>
            </a:r>
          </a:p>
          <a:p>
            <a:pPr algn="ctr"/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9F151-28E8-45B6-9CBF-CA99F7D063E6}"/>
              </a:ext>
            </a:extLst>
          </p:cNvPr>
          <p:cNvSpPr txBox="1"/>
          <p:nvPr/>
        </p:nvSpPr>
        <p:spPr>
          <a:xfrm>
            <a:off x="4857653" y="393735"/>
            <a:ext cx="4134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Stormwater Quality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BMPs Program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32680-A05C-4BF0-ADF5-022F5509F462}"/>
              </a:ext>
            </a:extLst>
          </p:cNvPr>
          <p:cNvSpPr/>
          <p:nvPr/>
        </p:nvSpPr>
        <p:spPr>
          <a:xfrm>
            <a:off x="3338744" y="1688181"/>
            <a:ext cx="45512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technical assistance to horse and intensive livestock owners in the Ventura River Watershed by:</a:t>
            </a:r>
          </a:p>
          <a:p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Conducting property walk-throughs (evaluations) and subsequently developing Nutrient Management Plans</a:t>
            </a:r>
          </a:p>
          <a:p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Providing some cost-share funds to Demonstration Sites for BMP implementation</a:t>
            </a:r>
          </a:p>
          <a:p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Conducting a variety of outreach and education</a:t>
            </a:r>
          </a:p>
        </p:txBody>
      </p:sp>
      <p:pic>
        <p:nvPicPr>
          <p:cNvPr id="4" name="Picture 3" descr="A brown horse standing next to a fence&#10;&#10;Description generated with very high confidence">
            <a:extLst>
              <a:ext uri="{FF2B5EF4-FFF2-40B4-BE49-F238E27FC236}">
                <a16:creationId xmlns:a16="http://schemas.microsoft.com/office/drawing/2014/main" id="{F2D43C1E-5E79-455B-8B38-00FA3C85F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51" y="2097393"/>
            <a:ext cx="3075365" cy="2306524"/>
          </a:xfrm>
          <a:prstGeom prst="rect">
            <a:avLst/>
          </a:prstGeom>
        </p:spPr>
      </p:pic>
      <p:pic>
        <p:nvPicPr>
          <p:cNvPr id="8" name="Picture 7" descr="A close up of a dry grass field&#10;&#10;Description generated with very high confidence">
            <a:extLst>
              <a:ext uri="{FF2B5EF4-FFF2-40B4-BE49-F238E27FC236}">
                <a16:creationId xmlns:a16="http://schemas.microsoft.com/office/drawing/2014/main" id="{861C99FF-820E-4968-AC93-A4BF4767F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035" y="4437579"/>
            <a:ext cx="2526294" cy="1894721"/>
          </a:xfrm>
          <a:prstGeom prst="rect">
            <a:avLst/>
          </a:prstGeom>
        </p:spPr>
      </p:pic>
      <p:pic>
        <p:nvPicPr>
          <p:cNvPr id="17" name="Picture 1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8677267F-0BAE-4032-B44E-92F96634FA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43" y="1191070"/>
            <a:ext cx="2408673" cy="872661"/>
          </a:xfrm>
          <a:prstGeom prst="rect">
            <a:avLst/>
          </a:prstGeom>
        </p:spPr>
      </p:pic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0BEDA5E-1C55-4287-827A-B82BEEC59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06" y="4780503"/>
            <a:ext cx="1695687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18597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357</TotalTime>
  <Words>1210</Words>
  <Application>Microsoft Office PowerPoint</Application>
  <PresentationFormat>Widescreen</PresentationFormat>
  <Paragraphs>159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Candara</vt:lpstr>
      <vt:lpstr>Corbel</vt:lpstr>
      <vt:lpstr>Ink Free</vt:lpstr>
      <vt:lpstr>Source Sans Pro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AEverhart</dc:creator>
  <cp:lastModifiedBy> </cp:lastModifiedBy>
  <cp:revision>46</cp:revision>
  <dcterms:created xsi:type="dcterms:W3CDTF">2018-08-24T17:13:35Z</dcterms:created>
  <dcterms:modified xsi:type="dcterms:W3CDTF">2018-08-30T20:05:24Z</dcterms:modified>
</cp:coreProperties>
</file>