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0" r:id="rId1"/>
  </p:sldMasterIdLst>
  <p:notesMasterIdLst>
    <p:notesMasterId r:id="rId12"/>
  </p:notesMasterIdLst>
  <p:sldIdLst>
    <p:sldId id="257" r:id="rId2"/>
    <p:sldId id="266" r:id="rId3"/>
    <p:sldId id="273" r:id="rId4"/>
    <p:sldId id="274" r:id="rId5"/>
    <p:sldId id="278" r:id="rId6"/>
    <p:sldId id="279" r:id="rId7"/>
    <p:sldId id="280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D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68806" autoAdjust="0"/>
  </p:normalViewPr>
  <p:slideViewPr>
    <p:cSldViewPr>
      <p:cViewPr varScale="1">
        <p:scale>
          <a:sx n="45" d="100"/>
          <a:sy n="45" d="100"/>
        </p:scale>
        <p:origin x="18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BF98D-D7E4-4D75-A6D4-19F1C9397385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C2546-B5F0-41E4-8D08-8ADC3CD22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8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5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5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3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1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C2546-B5F0-41E4-8D08-8ADC3CD22E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0435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90965"/>
            <a:ext cx="6858000" cy="44334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52C2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73310" y="4339561"/>
            <a:ext cx="5597380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52C25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2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Left Content &amp;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72075" y="1595343"/>
            <a:ext cx="3263900" cy="420052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28650" y="1595343"/>
            <a:ext cx="3835400" cy="1882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85800" y="3657600"/>
            <a:ext cx="3733799" cy="2057399"/>
          </a:xfrm>
          <a:solidFill>
            <a:srgbClr val="00B050">
              <a:alpha val="29804"/>
            </a:srgbClr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50" y="144284"/>
            <a:ext cx="7886700" cy="421256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4466461"/>
            <a:ext cx="7886700" cy="1325563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57600" y="6492830"/>
            <a:ext cx="2133600" cy="365125"/>
          </a:xfrm>
        </p:spPr>
        <p:txBody>
          <a:bodyPr/>
          <a:lstStyle>
            <a:lvl1pPr algn="ctr">
              <a:defRPr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99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7219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58693"/>
            <a:ext cx="6858000" cy="44334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52C2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73310" y="4012009"/>
            <a:ext cx="5597380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rgbClr val="52C25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2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019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58693"/>
            <a:ext cx="6858000" cy="18090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2C2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4400" y="685800"/>
            <a:ext cx="1828800" cy="1371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14400" y="2514600"/>
            <a:ext cx="1828800" cy="1371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400" y="4343400"/>
            <a:ext cx="1828800" cy="1371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0" y="685800"/>
            <a:ext cx="37338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72000" y="2514600"/>
            <a:ext cx="36576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572000" y="4343400"/>
            <a:ext cx="36576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6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81400" y="647918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2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7767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47418"/>
            <a:ext cx="7886700" cy="1381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7918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15684" y="6297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#32874387v1</a:t>
            </a:r>
          </a:p>
        </p:txBody>
      </p:sp>
    </p:spTree>
    <p:extLst>
      <p:ext uri="{BB962C8B-B14F-4D97-AF65-F5344CB8AC3E}">
        <p14:creationId xmlns:p14="http://schemas.microsoft.com/office/powerpoint/2010/main" val="345549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8650" y="1600200"/>
            <a:ext cx="3943350" cy="4101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0" y="1600200"/>
            <a:ext cx="3943350" cy="4101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429000" y="647918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28650" y="1596560"/>
            <a:ext cx="7886700" cy="11466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33251973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33400" y="2971800"/>
            <a:ext cx="8001000" cy="2819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7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74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7026"/>
            <a:ext cx="7886700" cy="411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91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33251973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791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2B4F89"/>
                </a:solidFill>
              </a:defRPr>
            </a:lvl1pPr>
          </a:lstStyle>
          <a:p>
            <a:fld id="{D1601523-002C-46E0-8B1B-541C1AE81B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8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02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2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A78D77D4-62F0-144F-9282-038D70769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CCBB88-DC02-A846-9C76-CAB47CB462CC}"/>
              </a:ext>
            </a:extLst>
          </p:cNvPr>
          <p:cNvSpPr/>
          <p:nvPr/>
        </p:nvSpPr>
        <p:spPr>
          <a:xfrm>
            <a:off x="0" y="-38100"/>
            <a:ext cx="6019800" cy="6896100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0070C0">
                  <a:alpha val="72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62" y="1745872"/>
            <a:ext cx="5010150" cy="132556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Update - Physical Solution for the Ventura River Watershed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36" y="2816226"/>
            <a:ext cx="4648201" cy="4117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Ventura River Watershed Council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E2419-EFD7-3247-9246-1F6B4DBAC466}"/>
              </a:ext>
            </a:extLst>
          </p:cNvPr>
          <p:cNvCxnSpPr/>
          <p:nvPr/>
        </p:nvCxnSpPr>
        <p:spPr>
          <a:xfrm>
            <a:off x="609600" y="4036418"/>
            <a:ext cx="0" cy="1066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0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9" descr="A group of people swimming in a body of water&#10;&#10;Description automatically generated">
            <a:extLst>
              <a:ext uri="{FF2B5EF4-FFF2-40B4-BE49-F238E27FC236}">
                <a16:creationId xmlns:a16="http://schemas.microsoft.com/office/drawing/2014/main" id="{11CE2647-7CD6-0144-9B48-403D98A73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75" r="6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z="1000" smtClean="0"/>
              <a:t>10</a:t>
            </a:fld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794812" y="638238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33275130.1</a:t>
            </a:r>
          </a:p>
          <a:p>
            <a:endParaRPr lang="en-US" sz="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CBB88-DC02-A846-9C76-CAB47CB462CC}"/>
              </a:ext>
            </a:extLst>
          </p:cNvPr>
          <p:cNvSpPr/>
          <p:nvPr/>
        </p:nvSpPr>
        <p:spPr>
          <a:xfrm>
            <a:off x="-1" y="2247900"/>
            <a:ext cx="9143985" cy="2362200"/>
          </a:xfrm>
          <a:prstGeom prst="rect">
            <a:avLst/>
          </a:prstGeom>
          <a:gradFill>
            <a:gsLst>
              <a:gs pos="0">
                <a:srgbClr val="0070C0"/>
              </a:gs>
              <a:gs pos="99000">
                <a:srgbClr val="0070C0">
                  <a:alpha val="72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16" y="2628602"/>
            <a:ext cx="501015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E2419-EFD7-3247-9246-1F6B4DBAC466}"/>
              </a:ext>
            </a:extLst>
          </p:cNvPr>
          <p:cNvCxnSpPr>
            <a:cxnSpLocks/>
          </p:cNvCxnSpPr>
          <p:nvPr/>
        </p:nvCxnSpPr>
        <p:spPr>
          <a:xfrm flipH="1">
            <a:off x="4095732" y="3786684"/>
            <a:ext cx="8382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43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41" y="2264552"/>
            <a:ext cx="8134349" cy="41362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Importance of the Ventura River Watershed for consumptive and instream uses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2014 </a:t>
            </a:r>
            <a:r>
              <a:rPr lang="en-US" sz="2800" dirty="0" err="1"/>
              <a:t>Channelkeeper</a:t>
            </a:r>
            <a:r>
              <a:rPr lang="en-US" sz="2800" dirty="0"/>
              <a:t> lawsuit, state regulatory efforts and City’s cross-complaint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Physical Solution Released September 15, 2020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Meet and confer through January 2021.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21D8152-8161-3E43-A842-58AE2D5D6F93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35077EF2-EB7A-CE41-8C6B-0745EAF9FAD2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Overview of Physical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428312"/>
            <a:ext cx="8343900" cy="411797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No determination of water rights or water allocations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Focus on specific improvements to Watershed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Protection of historical flows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Management Plan and Management Committee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Long-term implementation in three phases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D82B0DB-A6D6-B54A-88E2-1BD11FD26F38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EFD9B347-591D-DA4F-A0CE-F354CE294252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Key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895600"/>
            <a:ext cx="8343900" cy="26305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Foster Park Flow Regime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Projects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Funding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Integration with GSA and other efforts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Continuing jurisdiction of the court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620BC13-0227-E34B-B941-9D18F5215B89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656CDB06-F965-834C-AF82-DA569400E285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1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86000"/>
            <a:ext cx="8343900" cy="4114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Foster Park Fish Passage Improvements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Fraser Street Road Crossing Passage Improvements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Gravel Enhancement in Matilija Creek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Boulder and Large Woody Material Augmentation in San Antonio Creek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Large Woody Material Augmentation in Ventura River at San Antonio Creek Confluence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Arundo Removal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Reduction of Predator and Non-Native Fish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620BC13-0227-E34B-B941-9D18F5215B89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656CDB06-F965-834C-AF82-DA569400E285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2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Meet and Confer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5144"/>
            <a:ext cx="8343900" cy="32766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September 15, 2020 – January 29, 2021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5 formal sessions attended by 60 parties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Dozens of individual sessions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Meetings included SWRCB and CDFW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1D0FA04-D54B-BF45-B15A-9B3CC314310C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D300B8A-6183-9141-A27B-B0694A98E544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Meet and Confer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5" y="2209799"/>
            <a:ext cx="8343900" cy="455612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Possible revisions to Physical Solution</a:t>
            </a:r>
          </a:p>
          <a:p>
            <a:pPr marL="685800" lvl="2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Clarification on monitoring and assessment of fish in good condition </a:t>
            </a:r>
          </a:p>
          <a:p>
            <a:pPr marL="685800" lvl="2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Language on Operations, Maintenance, and Monitoring for Projects</a:t>
            </a:r>
          </a:p>
          <a:p>
            <a:pPr marL="685800" lvl="2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Language on voluntary water management measures</a:t>
            </a:r>
          </a:p>
          <a:p>
            <a:pPr marL="685800" lvl="2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GSA Coordination language</a:t>
            </a:r>
          </a:p>
          <a:p>
            <a:pPr marL="685800" lvl="2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Management Committee Composition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1D0FA04-D54B-BF45-B15A-9B3CC314310C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D300B8A-6183-9141-A27B-B0694A98E544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1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5" y="2362199"/>
            <a:ext cx="8343900" cy="418143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February 9, 2021 status conference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Release revised Physical Solution – end of February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Continue to meet and confer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Proposed hearing on Physical Solution in November 2021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State agencies and some parties object to schedule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1D0FA04-D54B-BF45-B15A-9B3CC314310C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D300B8A-6183-9141-A27B-B0694A98E544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8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C8D49-EB41-DE4A-9E6C-AA83E094B391}"/>
              </a:ext>
            </a:extLst>
          </p:cNvPr>
          <p:cNvGrpSpPr/>
          <p:nvPr/>
        </p:nvGrpSpPr>
        <p:grpSpPr>
          <a:xfrm>
            <a:off x="-15412" y="-76200"/>
            <a:ext cx="9174823" cy="2133600"/>
            <a:chOff x="-15412" y="-1"/>
            <a:chExt cx="9174823" cy="22781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C2EB57-85BA-FD46-A11E-9112A92E458A}"/>
                </a:ext>
              </a:extLst>
            </p:cNvPr>
            <p:cNvSpPr/>
            <p:nvPr/>
          </p:nvSpPr>
          <p:spPr>
            <a:xfrm>
              <a:off x="0" y="-1"/>
              <a:ext cx="9144000" cy="22644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B662E1-0CE3-3B48-B3A4-486EC62B0797}"/>
                </a:ext>
              </a:extLst>
            </p:cNvPr>
            <p:cNvSpPr/>
            <p:nvPr/>
          </p:nvSpPr>
          <p:spPr>
            <a:xfrm>
              <a:off x="-15412" y="13693"/>
              <a:ext cx="9174823" cy="2264415"/>
            </a:xfrm>
            <a:custGeom>
              <a:avLst/>
              <a:gdLst>
                <a:gd name="connsiteX0" fmla="*/ 0 w 9144000"/>
                <a:gd name="connsiteY0" fmla="*/ 0 h 2264415"/>
                <a:gd name="connsiteX1" fmla="*/ 9144000 w 9144000"/>
                <a:gd name="connsiteY1" fmla="*/ 0 h 2264415"/>
                <a:gd name="connsiteX2" fmla="*/ 9144000 w 9144000"/>
                <a:gd name="connsiteY2" fmla="*/ 2264415 h 2264415"/>
                <a:gd name="connsiteX3" fmla="*/ 0 w 9144000"/>
                <a:gd name="connsiteY3" fmla="*/ 2264415 h 2264415"/>
                <a:gd name="connsiteX4" fmla="*/ 0 w 9144000"/>
                <a:gd name="connsiteY4" fmla="*/ 0 h 2264415"/>
                <a:gd name="connsiteX0" fmla="*/ 0 w 9185097"/>
                <a:gd name="connsiteY0" fmla="*/ 0 h 2264415"/>
                <a:gd name="connsiteX1" fmla="*/ 9144000 w 9185097"/>
                <a:gd name="connsiteY1" fmla="*/ 0 h 2264415"/>
                <a:gd name="connsiteX2" fmla="*/ 9185097 w 9185097"/>
                <a:gd name="connsiteY2" fmla="*/ 1904819 h 2264415"/>
                <a:gd name="connsiteX3" fmla="*/ 0 w 9185097"/>
                <a:gd name="connsiteY3" fmla="*/ 2264415 h 2264415"/>
                <a:gd name="connsiteX4" fmla="*/ 0 w 9185097"/>
                <a:gd name="connsiteY4" fmla="*/ 0 h 2264415"/>
                <a:gd name="connsiteX0" fmla="*/ 0 w 9174823"/>
                <a:gd name="connsiteY0" fmla="*/ 0 h 2264415"/>
                <a:gd name="connsiteX1" fmla="*/ 9144000 w 9174823"/>
                <a:gd name="connsiteY1" fmla="*/ 0 h 2264415"/>
                <a:gd name="connsiteX2" fmla="*/ 9174823 w 9174823"/>
                <a:gd name="connsiteY2" fmla="*/ 2048658 h 2264415"/>
                <a:gd name="connsiteX3" fmla="*/ 0 w 9174823"/>
                <a:gd name="connsiteY3" fmla="*/ 2264415 h 2264415"/>
                <a:gd name="connsiteX4" fmla="*/ 0 w 9174823"/>
                <a:gd name="connsiteY4" fmla="*/ 0 h 226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4823" h="2264415">
                  <a:moveTo>
                    <a:pt x="0" y="0"/>
                  </a:moveTo>
                  <a:lnTo>
                    <a:pt x="9144000" y="0"/>
                  </a:lnTo>
                  <a:lnTo>
                    <a:pt x="9174823" y="2048658"/>
                  </a:lnTo>
                  <a:lnTo>
                    <a:pt x="0" y="226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12" y="31436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How to 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8" y="2979657"/>
            <a:ext cx="8343900" cy="31163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dirty="0"/>
              <a:t>City Website </a:t>
            </a:r>
            <a:br>
              <a:rPr lang="en-US" sz="3600" dirty="0"/>
            </a:br>
            <a:r>
              <a:rPr lang="en-US" sz="3600" b="1" dirty="0" err="1"/>
              <a:t>www.venturariver.com</a:t>
            </a:r>
            <a:endParaRPr lang="en-US" sz="3600" b="1" dirty="0"/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dirty="0"/>
              <a:t>Adjudication Website </a:t>
            </a:r>
            <a:br>
              <a:rPr lang="en-US" sz="3600" dirty="0"/>
            </a:br>
            <a:r>
              <a:rPr lang="en-US" sz="2800" b="1" dirty="0" err="1"/>
              <a:t>www.venturariverwatershedadjudication.com</a:t>
            </a:r>
            <a:endParaRPr lang="en-US" sz="2800" b="1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752F302-D248-8F48-AA2D-4EF6F92A2C60}"/>
              </a:ext>
            </a:extLst>
          </p:cNvPr>
          <p:cNvSpPr/>
          <p:nvPr/>
        </p:nvSpPr>
        <p:spPr>
          <a:xfrm flipH="1">
            <a:off x="8153400" y="6096000"/>
            <a:ext cx="1006011" cy="7620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E6C3CAE0-0BA6-8A48-9A76-CCF0C4CE71F2}"/>
              </a:ext>
            </a:extLst>
          </p:cNvPr>
          <p:cNvSpPr txBox="1">
            <a:spLocks/>
          </p:cNvSpPr>
          <p:nvPr/>
        </p:nvSpPr>
        <p:spPr>
          <a:xfrm>
            <a:off x="7772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rgbClr val="2B4F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1000" smtClean="0">
                <a:solidFill>
                  <a:schemeClr val="bg1"/>
                </a:solidFill>
              </a:rPr>
              <a:pPr/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3703"/>
      </p:ext>
    </p:extLst>
  </p:cSld>
  <p:clrMapOvr>
    <a:masterClrMapping/>
  </p:clrMapOvr>
</p:sld>
</file>

<file path=ppt/theme/theme1.xml><?xml version="1.0" encoding="utf-8"?>
<a:theme xmlns:a="http://schemas.openxmlformats.org/drawingml/2006/main" name="Co-Branded Template">
  <a:themeElements>
    <a:clrScheme name="BB&amp;KLa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C355"/>
      </a:accent1>
      <a:accent2>
        <a:srgbClr val="00467F"/>
      </a:accent2>
      <a:accent3>
        <a:srgbClr val="807F83"/>
      </a:accent3>
      <a:accent4>
        <a:srgbClr val="22669D"/>
      </a:accent4>
      <a:accent5>
        <a:srgbClr val="2AC355"/>
      </a:accent5>
      <a:accent6>
        <a:srgbClr val="22669D"/>
      </a:accent6>
      <a:hlink>
        <a:srgbClr val="445369"/>
      </a:hlink>
      <a:folHlink>
        <a:srgbClr val="E6E5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195C6A-7D6E-0142-BC5A-FF0F78D36987}" vid="{E5CC8ABD-E86C-8140-BC5C-4A122F77B7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297</Words>
  <Application>Microsoft Office PowerPoint</Application>
  <PresentationFormat>On-screen Show (4:3)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Co-Branded Template</vt:lpstr>
      <vt:lpstr>Update - Physical Solution for the Ventura River Watershed</vt:lpstr>
      <vt:lpstr>Background</vt:lpstr>
      <vt:lpstr>Overview of Physical Solution</vt:lpstr>
      <vt:lpstr>Key Issues</vt:lpstr>
      <vt:lpstr>Projects</vt:lpstr>
      <vt:lpstr>Meet and Confer Summary</vt:lpstr>
      <vt:lpstr>Meet and Confer Results</vt:lpstr>
      <vt:lpstr>Next Steps</vt:lpstr>
      <vt:lpstr>How to Learn More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Proposed Physical Solution for the Ventura River Watershed</dc:title>
  <cp:lastModifiedBy>Jennifer Tribo</cp:lastModifiedBy>
  <cp:revision>33</cp:revision>
  <dcterms:created xsi:type="dcterms:W3CDTF">1900-01-01T08:00:00Z</dcterms:created>
  <dcterms:modified xsi:type="dcterms:W3CDTF">2021-02-04T18:36:04Z</dcterms:modified>
</cp:coreProperties>
</file>